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00" r:id="rId9"/>
    <p:sldId id="297" r:id="rId10"/>
    <p:sldId id="263" r:id="rId11"/>
    <p:sldId id="264" r:id="rId12"/>
    <p:sldId id="273" r:id="rId13"/>
    <p:sldId id="265" r:id="rId14"/>
    <p:sldId id="269" r:id="rId15"/>
    <p:sldId id="270" r:id="rId16"/>
    <p:sldId id="271" r:id="rId17"/>
    <p:sldId id="272" r:id="rId18"/>
    <p:sldId id="296" r:id="rId19"/>
    <p:sldId id="275" r:id="rId20"/>
    <p:sldId id="295" r:id="rId21"/>
    <p:sldId id="274" r:id="rId22"/>
    <p:sldId id="276" r:id="rId23"/>
    <p:sldId id="278" r:id="rId24"/>
    <p:sldId id="279" r:id="rId25"/>
    <p:sldId id="286" r:id="rId26"/>
    <p:sldId id="287" r:id="rId27"/>
    <p:sldId id="289" r:id="rId28"/>
    <p:sldId id="294" r:id="rId2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3" autoAdjust="0"/>
    <p:restoredTop sz="94697" autoAdjust="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0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860236220472445E-2"/>
          <c:y val="9.5777093949728859E-2"/>
          <c:w val="0.73337817147856521"/>
          <c:h val="0.80179036710805718"/>
        </c:manualLayout>
      </c:layout>
      <c:pie3DChart>
        <c:varyColors val="1"/>
        <c:ser>
          <c:idx val="0"/>
          <c:order val="0"/>
          <c:explosion val="1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Lbls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val>
            <c:numRef>
              <c:f>'ДОХОДЫ 2018-2020'!$C$11:$C$20</c:f>
              <c:numCache>
                <c:formatCode>0.0%</c:formatCode>
                <c:ptCount val="10"/>
                <c:pt idx="0">
                  <c:v>0.2820062451209992</c:v>
                </c:pt>
                <c:pt idx="1">
                  <c:v>0.11124121779859485</c:v>
                </c:pt>
                <c:pt idx="2">
                  <c:v>0</c:v>
                </c:pt>
                <c:pt idx="3">
                  <c:v>0.13222092115534739</c:v>
                </c:pt>
                <c:pt idx="4">
                  <c:v>0.27615144418423104</c:v>
                </c:pt>
                <c:pt idx="5">
                  <c:v>0.18052302888368463</c:v>
                </c:pt>
                <c:pt idx="6">
                  <c:v>9.7580015612802498E-4</c:v>
                </c:pt>
                <c:pt idx="7">
                  <c:v>0</c:v>
                </c:pt>
                <c:pt idx="8">
                  <c:v>1.95160031225605E-3</c:v>
                </c:pt>
                <c:pt idx="9">
                  <c:v>1.5905542544886807E-2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4358EB-6B52-4F49-B836-16CAD6992789}" type="doc">
      <dgm:prSet loTypeId="urn:microsoft.com/office/officeart/2005/8/layout/cycle2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295B404-149E-481A-875F-8496B6510285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/>
            <a:t>Рассмотрение проекта бюджета очередного года</a:t>
          </a:r>
          <a:endParaRPr lang="ru-RU" sz="1600" dirty="0"/>
        </a:p>
      </dgm:t>
    </dgm:pt>
    <dgm:pt modelId="{E1FC91CC-BD0F-42B9-A6BC-4AD49B9FA5EC}" type="parTrans" cxnId="{31F81746-0589-4882-A59E-D43D08A82D69}">
      <dgm:prSet/>
      <dgm:spPr/>
      <dgm:t>
        <a:bodyPr/>
        <a:lstStyle/>
        <a:p>
          <a:endParaRPr lang="ru-RU"/>
        </a:p>
      </dgm:t>
    </dgm:pt>
    <dgm:pt modelId="{9A7CA158-F069-476C-AF96-D2BA32F2646C}" type="sibTrans" cxnId="{31F81746-0589-4882-A59E-D43D08A82D69}">
      <dgm:prSet/>
      <dgm:spPr/>
      <dgm:t>
        <a:bodyPr/>
        <a:lstStyle/>
        <a:p>
          <a:endParaRPr lang="ru-RU"/>
        </a:p>
      </dgm:t>
    </dgm:pt>
    <dgm:pt modelId="{FF6AC927-8246-4E7B-8CB9-47FC5EC4101A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i="0" dirty="0" smtClean="0"/>
            <a:t>Утверждение бюджета очередного года</a:t>
          </a:r>
        </a:p>
        <a:p>
          <a:endParaRPr lang="ru-RU" sz="1600" i="0" dirty="0"/>
        </a:p>
      </dgm:t>
    </dgm:pt>
    <dgm:pt modelId="{34E78F33-79C8-4D70-B471-33C9DC01D3C6}" type="parTrans" cxnId="{B7CC6BD9-76D3-4ADD-950E-35EC82E3BC9D}">
      <dgm:prSet/>
      <dgm:spPr/>
      <dgm:t>
        <a:bodyPr/>
        <a:lstStyle/>
        <a:p>
          <a:endParaRPr lang="ru-RU"/>
        </a:p>
      </dgm:t>
    </dgm:pt>
    <dgm:pt modelId="{6090016B-97D9-4A85-821E-D22FCD6106A0}" type="sibTrans" cxnId="{B7CC6BD9-76D3-4ADD-950E-35EC82E3BC9D}">
      <dgm:prSet/>
      <dgm:spPr/>
      <dgm:t>
        <a:bodyPr/>
        <a:lstStyle/>
        <a:p>
          <a:endParaRPr lang="ru-RU"/>
        </a:p>
      </dgm:t>
    </dgm:pt>
    <dgm:pt modelId="{16870200-774E-4134-AC8B-C9D75F0CC532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/>
            <a:t>Исполнение бюджета в текущем году</a:t>
          </a:r>
          <a:endParaRPr lang="ru-RU" sz="1600" dirty="0"/>
        </a:p>
      </dgm:t>
    </dgm:pt>
    <dgm:pt modelId="{1F5EFEB6-CC91-4E52-A06C-9CAFB20E2EA4}" type="parTrans" cxnId="{FEEBF6E0-53E1-4176-A65B-8B20A1EC79DF}">
      <dgm:prSet/>
      <dgm:spPr/>
      <dgm:t>
        <a:bodyPr/>
        <a:lstStyle/>
        <a:p>
          <a:endParaRPr lang="ru-RU"/>
        </a:p>
      </dgm:t>
    </dgm:pt>
    <dgm:pt modelId="{90D03030-E6F4-490D-B4FD-0D3CCCF063EC}" type="sibTrans" cxnId="{FEEBF6E0-53E1-4176-A65B-8B20A1EC79DF}">
      <dgm:prSet/>
      <dgm:spPr/>
      <dgm:t>
        <a:bodyPr/>
        <a:lstStyle/>
        <a:p>
          <a:endParaRPr lang="ru-RU"/>
        </a:p>
      </dgm:t>
    </dgm:pt>
    <dgm:pt modelId="{6CAC2CEC-D25E-4C6B-895F-24DAC60C8B28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/>
            <a:t>Формирование отчета об исполнении бюджета предыдущего года</a:t>
          </a:r>
          <a:endParaRPr lang="ru-RU" sz="1600" dirty="0"/>
        </a:p>
      </dgm:t>
    </dgm:pt>
    <dgm:pt modelId="{0E7C1DAA-E36B-421F-88E1-2C850FA94996}" type="parTrans" cxnId="{CC0FFF55-3A5D-4CA5-B559-1105BA9E170E}">
      <dgm:prSet/>
      <dgm:spPr/>
      <dgm:t>
        <a:bodyPr/>
        <a:lstStyle/>
        <a:p>
          <a:endParaRPr lang="ru-RU"/>
        </a:p>
      </dgm:t>
    </dgm:pt>
    <dgm:pt modelId="{63C3C2B5-57A3-4654-8629-84E8AE7D4D86}" type="sibTrans" cxnId="{CC0FFF55-3A5D-4CA5-B559-1105BA9E170E}">
      <dgm:prSet/>
      <dgm:spPr/>
      <dgm:t>
        <a:bodyPr/>
        <a:lstStyle/>
        <a:p>
          <a:endParaRPr lang="ru-RU"/>
        </a:p>
      </dgm:t>
    </dgm:pt>
    <dgm:pt modelId="{7BE49794-6E34-4F3C-917F-66BACBC7C23D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/>
            <a:t>Утверждение отчета об исполнении бюджета предыдущего года</a:t>
          </a:r>
          <a:endParaRPr lang="ru-RU" sz="1600" dirty="0"/>
        </a:p>
      </dgm:t>
    </dgm:pt>
    <dgm:pt modelId="{72D5A23D-7579-4EF9-B0CA-AE15C71266A6}" type="parTrans" cxnId="{CF762128-C727-4F27-9E03-EDC66A859A0E}">
      <dgm:prSet/>
      <dgm:spPr/>
      <dgm:t>
        <a:bodyPr/>
        <a:lstStyle/>
        <a:p>
          <a:endParaRPr lang="ru-RU"/>
        </a:p>
      </dgm:t>
    </dgm:pt>
    <dgm:pt modelId="{274B98B0-73DF-45C5-BC5E-3EAFBE580591}" type="sibTrans" cxnId="{CF762128-C727-4F27-9E03-EDC66A859A0E}">
      <dgm:prSet/>
      <dgm:spPr/>
      <dgm:t>
        <a:bodyPr/>
        <a:lstStyle/>
        <a:p>
          <a:endParaRPr lang="ru-RU"/>
        </a:p>
      </dgm:t>
    </dgm:pt>
    <dgm:pt modelId="{610C8B53-6FD4-47B0-9073-2AB700B152A8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Составление проекта бюджета очередного года</a:t>
          </a:r>
          <a:endParaRPr lang="ru-RU" dirty="0"/>
        </a:p>
      </dgm:t>
    </dgm:pt>
    <dgm:pt modelId="{B1BB5C58-79B1-4990-9D30-836AF0844969}" type="parTrans" cxnId="{4783CD07-468F-44B0-9B0F-12BF84F5EDE3}">
      <dgm:prSet/>
      <dgm:spPr/>
      <dgm:t>
        <a:bodyPr/>
        <a:lstStyle/>
        <a:p>
          <a:endParaRPr lang="ru-RU"/>
        </a:p>
      </dgm:t>
    </dgm:pt>
    <dgm:pt modelId="{CECB2017-3F2C-412B-9C0D-B2EDFAE5656C}" type="sibTrans" cxnId="{4783CD07-468F-44B0-9B0F-12BF84F5EDE3}">
      <dgm:prSet/>
      <dgm:spPr/>
      <dgm:t>
        <a:bodyPr/>
        <a:lstStyle/>
        <a:p>
          <a:endParaRPr lang="ru-RU"/>
        </a:p>
      </dgm:t>
    </dgm:pt>
    <dgm:pt modelId="{CC577EE5-D525-47DD-8BB6-3CCB6A0FDA52}" type="pres">
      <dgm:prSet presAssocID="{964358EB-6B52-4F49-B836-16CAD699278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986940-28C6-4365-9EED-A7EEB8CA582F}" type="pres">
      <dgm:prSet presAssocID="{B295B404-149E-481A-875F-8496B6510285}" presName="node" presStyleLbl="node1" presStyleIdx="0" presStyleCnt="6" custScaleX="162395" custScaleY="124188" custRadScaleRad="100212" custRadScaleInc="-106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8EE798-6989-4BD1-B5E6-35B1BD5413A3}" type="pres">
      <dgm:prSet presAssocID="{9A7CA158-F069-476C-AF96-D2BA32F2646C}" presName="sibTrans" presStyleLbl="sibTrans2D1" presStyleIdx="0" presStyleCnt="6" custLinFactNeighborX="3327" custLinFactNeighborY="-78711"/>
      <dgm:spPr/>
      <dgm:t>
        <a:bodyPr/>
        <a:lstStyle/>
        <a:p>
          <a:endParaRPr lang="ru-RU"/>
        </a:p>
      </dgm:t>
    </dgm:pt>
    <dgm:pt modelId="{E9AA82E2-42CC-404F-B4DA-BC551A24D0B0}" type="pres">
      <dgm:prSet presAssocID="{9A7CA158-F069-476C-AF96-D2BA32F2646C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51F28008-F847-4AE2-B6C0-B9BC10011612}" type="pres">
      <dgm:prSet presAssocID="{FF6AC927-8246-4E7B-8CB9-47FC5EC4101A}" presName="node" presStyleLbl="node1" presStyleIdx="1" presStyleCnt="6" custScaleX="163791" custScaleY="126504" custRadScaleRad="117100" custRadScaleInc="-46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0783F5-72D8-487E-ABF8-D2753BE1F7F0}" type="pres">
      <dgm:prSet presAssocID="{6090016B-97D9-4A85-821E-D22FCD6106A0}" presName="sibTrans" presStyleLbl="sibTrans2D1" presStyleIdx="1" presStyleCnt="6" custLinFactNeighborX="24821" custLinFactNeighborY="-18492"/>
      <dgm:spPr/>
      <dgm:t>
        <a:bodyPr/>
        <a:lstStyle/>
        <a:p>
          <a:endParaRPr lang="ru-RU"/>
        </a:p>
      </dgm:t>
    </dgm:pt>
    <dgm:pt modelId="{CA70BFAD-6547-47E5-B980-B75AC11DDC69}" type="pres">
      <dgm:prSet presAssocID="{6090016B-97D9-4A85-821E-D22FCD6106A0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463D2A12-F228-4BBC-934E-D6AA4BEEFABD}" type="pres">
      <dgm:prSet presAssocID="{16870200-774E-4134-AC8B-C9D75F0CC532}" presName="node" presStyleLbl="node1" presStyleIdx="2" presStyleCnt="6" custScaleX="142653" custScaleY="134570" custRadScaleRad="183099" custRadScaleInc="-100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FE3488-6179-4DE5-B240-EF881C9571BD}" type="pres">
      <dgm:prSet presAssocID="{90D03030-E6F4-490D-B4FD-0D3CCCF063EC}" presName="sibTrans" presStyleLbl="sibTrans2D1" presStyleIdx="2" presStyleCnt="6" custLinFactX="16448" custLinFactNeighborX="100000" custLinFactNeighborY="55505"/>
      <dgm:spPr/>
      <dgm:t>
        <a:bodyPr/>
        <a:lstStyle/>
        <a:p>
          <a:endParaRPr lang="ru-RU"/>
        </a:p>
      </dgm:t>
    </dgm:pt>
    <dgm:pt modelId="{1B669E3C-36F1-429D-8409-898BAEFD8F08}" type="pres">
      <dgm:prSet presAssocID="{90D03030-E6F4-490D-B4FD-0D3CCCF063EC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56C323D4-4FB5-46E2-9C9E-3C0544405C6E}" type="pres">
      <dgm:prSet presAssocID="{6CAC2CEC-D25E-4C6B-895F-24DAC60C8B28}" presName="node" presStyleLbl="node1" presStyleIdx="3" presStyleCnt="6" custScaleX="146813" custScaleY="135754" custRadScaleRad="130257" custRadScaleInc="-146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81A0A9-CB22-41B3-A814-025B08E8B321}" type="pres">
      <dgm:prSet presAssocID="{63C3C2B5-57A3-4654-8629-84E8AE7D4D86}" presName="sibTrans" presStyleLbl="sibTrans2D1" presStyleIdx="3" presStyleCnt="6" custLinFactNeighborX="-8041" custLinFactNeighborY="45562"/>
      <dgm:spPr/>
      <dgm:t>
        <a:bodyPr/>
        <a:lstStyle/>
        <a:p>
          <a:endParaRPr lang="ru-RU"/>
        </a:p>
      </dgm:t>
    </dgm:pt>
    <dgm:pt modelId="{130C6012-7E1B-4E18-B32C-25A300D267DA}" type="pres">
      <dgm:prSet presAssocID="{63C3C2B5-57A3-4654-8629-84E8AE7D4D86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8AE1BDA1-4929-4A12-9463-1F5B868A8E48}" type="pres">
      <dgm:prSet presAssocID="{7BE49794-6E34-4F3C-917F-66BACBC7C23D}" presName="node" presStyleLbl="node1" presStyleIdx="4" presStyleCnt="6" custScaleX="155789" custScaleY="141073" custRadScaleRad="111938" custRadScaleInc="-853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038692-6DCE-41E0-9F7C-394FB1046E4F}" type="pres">
      <dgm:prSet presAssocID="{274B98B0-73DF-45C5-BC5E-3EAFBE580591}" presName="sibTrans" presStyleLbl="sibTrans2D1" presStyleIdx="4" presStyleCnt="6" custLinFactX="-18888" custLinFactNeighborX="-100000" custLinFactNeighborY="81233"/>
      <dgm:spPr/>
      <dgm:t>
        <a:bodyPr/>
        <a:lstStyle/>
        <a:p>
          <a:endParaRPr lang="ru-RU"/>
        </a:p>
      </dgm:t>
    </dgm:pt>
    <dgm:pt modelId="{C5AECB56-B5D8-4B3A-A255-48808396DAF0}" type="pres">
      <dgm:prSet presAssocID="{274B98B0-73DF-45C5-BC5E-3EAFBE580591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60652C8F-8718-4A1A-AC21-2AF3EC4BD49E}" type="pres">
      <dgm:prSet presAssocID="{610C8B53-6FD4-47B0-9073-2AB700B152A8}" presName="node" presStyleLbl="node1" presStyleIdx="5" presStyleCnt="6" custScaleX="144899" custScaleY="141794" custRadScaleRad="147632" custRadScaleInc="-859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FAB29-B58D-4DCC-A3C9-3E28EE746718}" type="pres">
      <dgm:prSet presAssocID="{CECB2017-3F2C-412B-9C0D-B2EDFAE5656C}" presName="sibTrans" presStyleLbl="sibTrans2D1" presStyleIdx="5" presStyleCnt="6" custLinFactX="-23666" custLinFactNeighborX="-100000" custLinFactNeighborY="-90371"/>
      <dgm:spPr/>
      <dgm:t>
        <a:bodyPr/>
        <a:lstStyle/>
        <a:p>
          <a:endParaRPr lang="ru-RU"/>
        </a:p>
      </dgm:t>
    </dgm:pt>
    <dgm:pt modelId="{FD5F0CF8-61E2-4556-B41F-858325E8F323}" type="pres">
      <dgm:prSet presAssocID="{CECB2017-3F2C-412B-9C0D-B2EDFAE5656C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D6CDC74B-2819-4DCD-B1BB-BA041CB87FFD}" type="presOf" srcId="{63C3C2B5-57A3-4654-8629-84E8AE7D4D86}" destId="{4181A0A9-CB22-41B3-A814-025B08E8B321}" srcOrd="0" destOrd="0" presId="urn:microsoft.com/office/officeart/2005/8/layout/cycle2"/>
    <dgm:cxn modelId="{9F53F4E0-9495-4310-8EFF-ABBC9D5DA32C}" type="presOf" srcId="{16870200-774E-4134-AC8B-C9D75F0CC532}" destId="{463D2A12-F228-4BBC-934E-D6AA4BEEFABD}" srcOrd="0" destOrd="0" presId="urn:microsoft.com/office/officeart/2005/8/layout/cycle2"/>
    <dgm:cxn modelId="{780C5D23-3D79-4703-B624-804489417EB3}" type="presOf" srcId="{90D03030-E6F4-490D-B4FD-0D3CCCF063EC}" destId="{1B669E3C-36F1-429D-8409-898BAEFD8F08}" srcOrd="1" destOrd="0" presId="urn:microsoft.com/office/officeart/2005/8/layout/cycle2"/>
    <dgm:cxn modelId="{2935566F-D1B3-40A8-A497-38D4F58B3E1B}" type="presOf" srcId="{6090016B-97D9-4A85-821E-D22FCD6106A0}" destId="{CA70BFAD-6547-47E5-B980-B75AC11DDC69}" srcOrd="1" destOrd="0" presId="urn:microsoft.com/office/officeart/2005/8/layout/cycle2"/>
    <dgm:cxn modelId="{B1AB3AAF-B614-4F4D-82F5-64D33F423AA2}" type="presOf" srcId="{7BE49794-6E34-4F3C-917F-66BACBC7C23D}" destId="{8AE1BDA1-4929-4A12-9463-1F5B868A8E48}" srcOrd="0" destOrd="0" presId="urn:microsoft.com/office/officeart/2005/8/layout/cycle2"/>
    <dgm:cxn modelId="{34DCEF86-E405-4871-A8F7-9FB066442DBD}" type="presOf" srcId="{6090016B-97D9-4A85-821E-D22FCD6106A0}" destId="{FF0783F5-72D8-487E-ABF8-D2753BE1F7F0}" srcOrd="0" destOrd="0" presId="urn:microsoft.com/office/officeart/2005/8/layout/cycle2"/>
    <dgm:cxn modelId="{31F81746-0589-4882-A59E-D43D08A82D69}" srcId="{964358EB-6B52-4F49-B836-16CAD6992789}" destId="{B295B404-149E-481A-875F-8496B6510285}" srcOrd="0" destOrd="0" parTransId="{E1FC91CC-BD0F-42B9-A6BC-4AD49B9FA5EC}" sibTransId="{9A7CA158-F069-476C-AF96-D2BA32F2646C}"/>
    <dgm:cxn modelId="{1AC3E5E9-4778-4DFA-A3DE-B5D99D61CABA}" type="presOf" srcId="{274B98B0-73DF-45C5-BC5E-3EAFBE580591}" destId="{92038692-6DCE-41E0-9F7C-394FB1046E4F}" srcOrd="0" destOrd="0" presId="urn:microsoft.com/office/officeart/2005/8/layout/cycle2"/>
    <dgm:cxn modelId="{FEEBF6E0-53E1-4176-A65B-8B20A1EC79DF}" srcId="{964358EB-6B52-4F49-B836-16CAD6992789}" destId="{16870200-774E-4134-AC8B-C9D75F0CC532}" srcOrd="2" destOrd="0" parTransId="{1F5EFEB6-CC91-4E52-A06C-9CAFB20E2EA4}" sibTransId="{90D03030-E6F4-490D-B4FD-0D3CCCF063EC}"/>
    <dgm:cxn modelId="{076F2E15-4204-4435-B8A9-AAEA79F61038}" type="presOf" srcId="{CECB2017-3F2C-412B-9C0D-B2EDFAE5656C}" destId="{FD5F0CF8-61E2-4556-B41F-858325E8F323}" srcOrd="1" destOrd="0" presId="urn:microsoft.com/office/officeart/2005/8/layout/cycle2"/>
    <dgm:cxn modelId="{5F0AED8F-3FE4-4719-A043-37B5E7415C10}" type="presOf" srcId="{B295B404-149E-481A-875F-8496B6510285}" destId="{0F986940-28C6-4365-9EED-A7EEB8CA582F}" srcOrd="0" destOrd="0" presId="urn:microsoft.com/office/officeart/2005/8/layout/cycle2"/>
    <dgm:cxn modelId="{CF762128-C727-4F27-9E03-EDC66A859A0E}" srcId="{964358EB-6B52-4F49-B836-16CAD6992789}" destId="{7BE49794-6E34-4F3C-917F-66BACBC7C23D}" srcOrd="4" destOrd="0" parTransId="{72D5A23D-7579-4EF9-B0CA-AE15C71266A6}" sibTransId="{274B98B0-73DF-45C5-BC5E-3EAFBE580591}"/>
    <dgm:cxn modelId="{1AF74BFF-C3D0-4A8C-903B-3DED0FAC6454}" type="presOf" srcId="{610C8B53-6FD4-47B0-9073-2AB700B152A8}" destId="{60652C8F-8718-4A1A-AC21-2AF3EC4BD49E}" srcOrd="0" destOrd="0" presId="urn:microsoft.com/office/officeart/2005/8/layout/cycle2"/>
    <dgm:cxn modelId="{1686DD12-1323-4C65-8B5B-D9D08FDD6C4D}" type="presOf" srcId="{90D03030-E6F4-490D-B4FD-0D3CCCF063EC}" destId="{F2FE3488-6179-4DE5-B240-EF881C9571BD}" srcOrd="0" destOrd="0" presId="urn:microsoft.com/office/officeart/2005/8/layout/cycle2"/>
    <dgm:cxn modelId="{E6D1C2FC-9042-4849-B848-D9261677270F}" type="presOf" srcId="{63C3C2B5-57A3-4654-8629-84E8AE7D4D86}" destId="{130C6012-7E1B-4E18-B32C-25A300D267DA}" srcOrd="1" destOrd="0" presId="urn:microsoft.com/office/officeart/2005/8/layout/cycle2"/>
    <dgm:cxn modelId="{05AB0F1C-17F5-4F8D-B9E0-71F4841AF6CF}" type="presOf" srcId="{274B98B0-73DF-45C5-BC5E-3EAFBE580591}" destId="{C5AECB56-B5D8-4B3A-A255-48808396DAF0}" srcOrd="1" destOrd="0" presId="urn:microsoft.com/office/officeart/2005/8/layout/cycle2"/>
    <dgm:cxn modelId="{4783CD07-468F-44B0-9B0F-12BF84F5EDE3}" srcId="{964358EB-6B52-4F49-B836-16CAD6992789}" destId="{610C8B53-6FD4-47B0-9073-2AB700B152A8}" srcOrd="5" destOrd="0" parTransId="{B1BB5C58-79B1-4990-9D30-836AF0844969}" sibTransId="{CECB2017-3F2C-412B-9C0D-B2EDFAE5656C}"/>
    <dgm:cxn modelId="{BA17C0BD-A6CF-44F8-8817-D55E5841AD52}" type="presOf" srcId="{CECB2017-3F2C-412B-9C0D-B2EDFAE5656C}" destId="{AC1FAB29-B58D-4DCC-A3C9-3E28EE746718}" srcOrd="0" destOrd="0" presId="urn:microsoft.com/office/officeart/2005/8/layout/cycle2"/>
    <dgm:cxn modelId="{57F82850-A3EB-4149-AA2B-4CA98E0135FE}" type="presOf" srcId="{FF6AC927-8246-4E7B-8CB9-47FC5EC4101A}" destId="{51F28008-F847-4AE2-B6C0-B9BC10011612}" srcOrd="0" destOrd="0" presId="urn:microsoft.com/office/officeart/2005/8/layout/cycle2"/>
    <dgm:cxn modelId="{CC0FFF55-3A5D-4CA5-B559-1105BA9E170E}" srcId="{964358EB-6B52-4F49-B836-16CAD6992789}" destId="{6CAC2CEC-D25E-4C6B-895F-24DAC60C8B28}" srcOrd="3" destOrd="0" parTransId="{0E7C1DAA-E36B-421F-88E1-2C850FA94996}" sibTransId="{63C3C2B5-57A3-4654-8629-84E8AE7D4D86}"/>
    <dgm:cxn modelId="{379FEBD2-40AA-41F9-9F37-5E90ED6A9173}" type="presOf" srcId="{9A7CA158-F069-476C-AF96-D2BA32F2646C}" destId="{E9AA82E2-42CC-404F-B4DA-BC551A24D0B0}" srcOrd="1" destOrd="0" presId="urn:microsoft.com/office/officeart/2005/8/layout/cycle2"/>
    <dgm:cxn modelId="{AFCB9CD0-37B7-4CFF-8B7E-288892B48ED4}" type="presOf" srcId="{964358EB-6B52-4F49-B836-16CAD6992789}" destId="{CC577EE5-D525-47DD-8BB6-3CCB6A0FDA52}" srcOrd="0" destOrd="0" presId="urn:microsoft.com/office/officeart/2005/8/layout/cycle2"/>
    <dgm:cxn modelId="{0DFBB8EA-B35C-4450-9300-04CA004D9C67}" type="presOf" srcId="{6CAC2CEC-D25E-4C6B-895F-24DAC60C8B28}" destId="{56C323D4-4FB5-46E2-9C9E-3C0544405C6E}" srcOrd="0" destOrd="0" presId="urn:microsoft.com/office/officeart/2005/8/layout/cycle2"/>
    <dgm:cxn modelId="{B7CC6BD9-76D3-4ADD-950E-35EC82E3BC9D}" srcId="{964358EB-6B52-4F49-B836-16CAD6992789}" destId="{FF6AC927-8246-4E7B-8CB9-47FC5EC4101A}" srcOrd="1" destOrd="0" parTransId="{34E78F33-79C8-4D70-B471-33C9DC01D3C6}" sibTransId="{6090016B-97D9-4A85-821E-D22FCD6106A0}"/>
    <dgm:cxn modelId="{5C8961A2-452B-409A-99F5-156E550D625D}" type="presOf" srcId="{9A7CA158-F069-476C-AF96-D2BA32F2646C}" destId="{C18EE798-6989-4BD1-B5E6-35B1BD5413A3}" srcOrd="0" destOrd="0" presId="urn:microsoft.com/office/officeart/2005/8/layout/cycle2"/>
    <dgm:cxn modelId="{92AD9E75-7573-4833-9A21-2450A8BE3BBD}" type="presParOf" srcId="{CC577EE5-D525-47DD-8BB6-3CCB6A0FDA52}" destId="{0F986940-28C6-4365-9EED-A7EEB8CA582F}" srcOrd="0" destOrd="0" presId="urn:microsoft.com/office/officeart/2005/8/layout/cycle2"/>
    <dgm:cxn modelId="{2B7650AB-166D-4F32-ABD2-EBB156B39E80}" type="presParOf" srcId="{CC577EE5-D525-47DD-8BB6-3CCB6A0FDA52}" destId="{C18EE798-6989-4BD1-B5E6-35B1BD5413A3}" srcOrd="1" destOrd="0" presId="urn:microsoft.com/office/officeart/2005/8/layout/cycle2"/>
    <dgm:cxn modelId="{60B18EED-E611-401B-B8F0-60B9A0BF2FD3}" type="presParOf" srcId="{C18EE798-6989-4BD1-B5E6-35B1BD5413A3}" destId="{E9AA82E2-42CC-404F-B4DA-BC551A24D0B0}" srcOrd="0" destOrd="0" presId="urn:microsoft.com/office/officeart/2005/8/layout/cycle2"/>
    <dgm:cxn modelId="{416098E5-C1DE-439E-8528-5BDBE6C1B4CD}" type="presParOf" srcId="{CC577EE5-D525-47DD-8BB6-3CCB6A0FDA52}" destId="{51F28008-F847-4AE2-B6C0-B9BC10011612}" srcOrd="2" destOrd="0" presId="urn:microsoft.com/office/officeart/2005/8/layout/cycle2"/>
    <dgm:cxn modelId="{81603F75-1641-4F73-84B7-ECF9CDD81A9D}" type="presParOf" srcId="{CC577EE5-D525-47DD-8BB6-3CCB6A0FDA52}" destId="{FF0783F5-72D8-487E-ABF8-D2753BE1F7F0}" srcOrd="3" destOrd="0" presId="urn:microsoft.com/office/officeart/2005/8/layout/cycle2"/>
    <dgm:cxn modelId="{16695650-F99E-4D9A-A174-211AF7B82F15}" type="presParOf" srcId="{FF0783F5-72D8-487E-ABF8-D2753BE1F7F0}" destId="{CA70BFAD-6547-47E5-B980-B75AC11DDC69}" srcOrd="0" destOrd="0" presId="urn:microsoft.com/office/officeart/2005/8/layout/cycle2"/>
    <dgm:cxn modelId="{B6334D5D-DCCC-4248-A6C7-079D0BB76AA2}" type="presParOf" srcId="{CC577EE5-D525-47DD-8BB6-3CCB6A0FDA52}" destId="{463D2A12-F228-4BBC-934E-D6AA4BEEFABD}" srcOrd="4" destOrd="0" presId="urn:microsoft.com/office/officeart/2005/8/layout/cycle2"/>
    <dgm:cxn modelId="{7C10ED63-E7F7-4EBA-982E-683A81AFBEE4}" type="presParOf" srcId="{CC577EE5-D525-47DD-8BB6-3CCB6A0FDA52}" destId="{F2FE3488-6179-4DE5-B240-EF881C9571BD}" srcOrd="5" destOrd="0" presId="urn:microsoft.com/office/officeart/2005/8/layout/cycle2"/>
    <dgm:cxn modelId="{5A3DF9A1-9CD4-4385-B06D-26190F92FFCF}" type="presParOf" srcId="{F2FE3488-6179-4DE5-B240-EF881C9571BD}" destId="{1B669E3C-36F1-429D-8409-898BAEFD8F08}" srcOrd="0" destOrd="0" presId="urn:microsoft.com/office/officeart/2005/8/layout/cycle2"/>
    <dgm:cxn modelId="{F5F13227-C257-4512-8686-FAEFA1BA4C1F}" type="presParOf" srcId="{CC577EE5-D525-47DD-8BB6-3CCB6A0FDA52}" destId="{56C323D4-4FB5-46E2-9C9E-3C0544405C6E}" srcOrd="6" destOrd="0" presId="urn:microsoft.com/office/officeart/2005/8/layout/cycle2"/>
    <dgm:cxn modelId="{E902978B-E38F-48D0-8971-98CB06DABE9D}" type="presParOf" srcId="{CC577EE5-D525-47DD-8BB6-3CCB6A0FDA52}" destId="{4181A0A9-CB22-41B3-A814-025B08E8B321}" srcOrd="7" destOrd="0" presId="urn:microsoft.com/office/officeart/2005/8/layout/cycle2"/>
    <dgm:cxn modelId="{08E1061F-10B9-42F6-B175-86C51063E126}" type="presParOf" srcId="{4181A0A9-CB22-41B3-A814-025B08E8B321}" destId="{130C6012-7E1B-4E18-B32C-25A300D267DA}" srcOrd="0" destOrd="0" presId="urn:microsoft.com/office/officeart/2005/8/layout/cycle2"/>
    <dgm:cxn modelId="{C2E54C68-A6AD-430D-B953-7F8F9AC5028B}" type="presParOf" srcId="{CC577EE5-D525-47DD-8BB6-3CCB6A0FDA52}" destId="{8AE1BDA1-4929-4A12-9463-1F5B868A8E48}" srcOrd="8" destOrd="0" presId="urn:microsoft.com/office/officeart/2005/8/layout/cycle2"/>
    <dgm:cxn modelId="{1BE8B554-3F13-4927-87E0-BCD03A6A1C84}" type="presParOf" srcId="{CC577EE5-D525-47DD-8BB6-3CCB6A0FDA52}" destId="{92038692-6DCE-41E0-9F7C-394FB1046E4F}" srcOrd="9" destOrd="0" presId="urn:microsoft.com/office/officeart/2005/8/layout/cycle2"/>
    <dgm:cxn modelId="{B4C16565-8F88-487F-B3B2-2051167ADE59}" type="presParOf" srcId="{92038692-6DCE-41E0-9F7C-394FB1046E4F}" destId="{C5AECB56-B5D8-4B3A-A255-48808396DAF0}" srcOrd="0" destOrd="0" presId="urn:microsoft.com/office/officeart/2005/8/layout/cycle2"/>
    <dgm:cxn modelId="{3DE64C83-2377-4B8D-8D07-7966903DB700}" type="presParOf" srcId="{CC577EE5-D525-47DD-8BB6-3CCB6A0FDA52}" destId="{60652C8F-8718-4A1A-AC21-2AF3EC4BD49E}" srcOrd="10" destOrd="0" presId="urn:microsoft.com/office/officeart/2005/8/layout/cycle2"/>
    <dgm:cxn modelId="{76CD5E83-7D21-4BC7-AB94-572662EFFF4E}" type="presParOf" srcId="{CC577EE5-D525-47DD-8BB6-3CCB6A0FDA52}" destId="{AC1FAB29-B58D-4DCC-A3C9-3E28EE746718}" srcOrd="11" destOrd="0" presId="urn:microsoft.com/office/officeart/2005/8/layout/cycle2"/>
    <dgm:cxn modelId="{B4AB92DF-0E88-458C-B615-DB95D9151E2B}" type="presParOf" srcId="{AC1FAB29-B58D-4DCC-A3C9-3E28EE746718}" destId="{FD5F0CF8-61E2-4556-B41F-858325E8F32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259477-8B07-42AC-B156-085FD9F836D5}" type="doc">
      <dgm:prSet loTypeId="urn:microsoft.com/office/officeart/2005/8/layout/venn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4AD6D91-6F8B-4D02-BA2B-34918F135C80}">
      <dgm:prSet phldrT="[Text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62454,39</a:t>
          </a:r>
        </a:p>
        <a:p>
          <a:endParaRPr lang="ru-RU" sz="1800" b="1" dirty="0">
            <a:solidFill>
              <a:schemeClr val="tx1"/>
            </a:solidFill>
          </a:endParaRPr>
        </a:p>
      </dgm:t>
    </dgm:pt>
    <dgm:pt modelId="{07DEE364-561E-42B2-8863-7FB5C460DCA8}" type="parTrans" cxnId="{41CE75F8-312A-413D-8600-BA0ADC33CD15}">
      <dgm:prSet/>
      <dgm:spPr/>
      <dgm:t>
        <a:bodyPr/>
        <a:lstStyle/>
        <a:p>
          <a:endParaRPr lang="ru-RU"/>
        </a:p>
      </dgm:t>
    </dgm:pt>
    <dgm:pt modelId="{58C38136-A35A-4995-9A37-53E87289AC0A}" type="sibTrans" cxnId="{41CE75F8-312A-413D-8600-BA0ADC33CD15}">
      <dgm:prSet/>
      <dgm:spPr/>
      <dgm:t>
        <a:bodyPr/>
        <a:lstStyle/>
        <a:p>
          <a:endParaRPr lang="ru-RU"/>
        </a:p>
      </dgm:t>
    </dgm:pt>
    <dgm:pt modelId="{64548C46-A2EF-43EA-BE02-F2AAA42C6CA7}">
      <dgm:prSet phldrT="[Text]" custT="1"/>
      <dgm:spPr/>
      <dgm:t>
        <a:bodyPr/>
        <a:lstStyle/>
        <a:p>
          <a:r>
            <a:rPr lang="ru-RU" sz="1800" b="1" dirty="0" smtClean="0"/>
            <a:t>52206,39</a:t>
          </a:r>
        </a:p>
        <a:p>
          <a:endParaRPr lang="ru-RU" sz="1800" b="1" dirty="0"/>
        </a:p>
      </dgm:t>
    </dgm:pt>
    <dgm:pt modelId="{9D0D5B74-16F1-4899-927B-17636D72528B}" type="sibTrans" cxnId="{1DA39FED-EA08-4F15-B5D9-F1E350211FBF}">
      <dgm:prSet/>
      <dgm:spPr/>
      <dgm:t>
        <a:bodyPr/>
        <a:lstStyle/>
        <a:p>
          <a:endParaRPr lang="ru-RU"/>
        </a:p>
      </dgm:t>
    </dgm:pt>
    <dgm:pt modelId="{2791D15A-9257-48C7-B932-1B5140D891D7}" type="parTrans" cxnId="{1DA39FED-EA08-4F15-B5D9-F1E350211FBF}">
      <dgm:prSet/>
      <dgm:spPr/>
      <dgm:t>
        <a:bodyPr/>
        <a:lstStyle/>
        <a:p>
          <a:endParaRPr lang="ru-RU"/>
        </a:p>
      </dgm:t>
    </dgm:pt>
    <dgm:pt modelId="{0598839E-1D97-4B1B-B207-561DE146909A}">
      <dgm:prSet phldrT="[Text]" custT="1"/>
      <dgm:spPr/>
      <dgm:t>
        <a:bodyPr/>
        <a:lstStyle/>
        <a:p>
          <a:r>
            <a:rPr lang="ru-RU" sz="1800" b="1" smtClean="0"/>
            <a:t>2033</a:t>
          </a:r>
          <a:endParaRPr lang="ru-RU" sz="1800" b="1" dirty="0" smtClean="0"/>
        </a:p>
        <a:p>
          <a:endParaRPr lang="ru-RU" sz="1800" b="1" dirty="0" smtClean="0"/>
        </a:p>
        <a:p>
          <a:endParaRPr lang="ru-RU" sz="1200" dirty="0"/>
        </a:p>
      </dgm:t>
    </dgm:pt>
    <dgm:pt modelId="{24481291-1CE4-4035-B00F-1A7378EF2F1B}" type="sibTrans" cxnId="{7792B76D-ABDF-4E2C-910E-30580471A732}">
      <dgm:prSet/>
      <dgm:spPr/>
      <dgm:t>
        <a:bodyPr/>
        <a:lstStyle/>
        <a:p>
          <a:endParaRPr lang="ru-RU"/>
        </a:p>
      </dgm:t>
    </dgm:pt>
    <dgm:pt modelId="{30F5FE5B-FC4A-42BF-9023-16E5AA70F524}" type="parTrans" cxnId="{7792B76D-ABDF-4E2C-910E-30580471A732}">
      <dgm:prSet/>
      <dgm:spPr/>
      <dgm:t>
        <a:bodyPr/>
        <a:lstStyle/>
        <a:p>
          <a:endParaRPr lang="ru-RU"/>
        </a:p>
      </dgm:t>
    </dgm:pt>
    <dgm:pt modelId="{61E4D9FC-345A-40E9-867B-122606A3B53F}">
      <dgm:prSet phldrT="[Text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8215</a:t>
          </a:r>
        </a:p>
        <a:p>
          <a:endParaRPr lang="ru-RU" sz="1800" b="1" dirty="0">
            <a:solidFill>
              <a:schemeClr val="tx1"/>
            </a:solidFill>
          </a:endParaRPr>
        </a:p>
      </dgm:t>
    </dgm:pt>
    <dgm:pt modelId="{F4468371-C99C-4CE4-A2D5-153423537ED5}" type="sibTrans" cxnId="{77E2F36F-96B6-472F-A807-35640FB0746C}">
      <dgm:prSet/>
      <dgm:spPr/>
      <dgm:t>
        <a:bodyPr/>
        <a:lstStyle/>
        <a:p>
          <a:endParaRPr lang="ru-RU"/>
        </a:p>
      </dgm:t>
    </dgm:pt>
    <dgm:pt modelId="{81C5544A-AD41-49A4-821C-DBB5E327977E}" type="parTrans" cxnId="{77E2F36F-96B6-472F-A807-35640FB0746C}">
      <dgm:prSet/>
      <dgm:spPr/>
      <dgm:t>
        <a:bodyPr/>
        <a:lstStyle/>
        <a:p>
          <a:endParaRPr lang="ru-RU"/>
        </a:p>
      </dgm:t>
    </dgm:pt>
    <dgm:pt modelId="{EE0D8072-F24E-4051-8BC7-BEBC44A6721C}" type="pres">
      <dgm:prSet presAssocID="{28259477-8B07-42AC-B156-085FD9F836D5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9EBD83-10E5-4657-ABAC-C4DC2AAAFC18}" type="pres">
      <dgm:prSet presAssocID="{28259477-8B07-42AC-B156-085FD9F836D5}" presName="comp1" presStyleCnt="0"/>
      <dgm:spPr/>
    </dgm:pt>
    <dgm:pt modelId="{E5D9FDD9-AB5B-4EAC-9EEE-E2B40068AE96}" type="pres">
      <dgm:prSet presAssocID="{28259477-8B07-42AC-B156-085FD9F836D5}" presName="circle1" presStyleLbl="node1" presStyleIdx="0" presStyleCnt="4" custLinFactNeighborX="-36812" custLinFactNeighborY="947"/>
      <dgm:spPr/>
      <dgm:t>
        <a:bodyPr/>
        <a:lstStyle/>
        <a:p>
          <a:endParaRPr lang="ru-RU"/>
        </a:p>
      </dgm:t>
    </dgm:pt>
    <dgm:pt modelId="{7B2760E3-632C-4FF4-B302-8DD08F4EF0E2}" type="pres">
      <dgm:prSet presAssocID="{28259477-8B07-42AC-B156-085FD9F836D5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115694-7083-4405-8EA6-5E53B53E5DD9}" type="pres">
      <dgm:prSet presAssocID="{28259477-8B07-42AC-B156-085FD9F836D5}" presName="comp2" presStyleCnt="0"/>
      <dgm:spPr/>
    </dgm:pt>
    <dgm:pt modelId="{89B7187A-8149-44E4-97D0-872231557A9C}" type="pres">
      <dgm:prSet presAssocID="{28259477-8B07-42AC-B156-085FD9F836D5}" presName="circle2" presStyleLbl="node1" presStyleIdx="1" presStyleCnt="4" custLinFactNeighborX="-47449" custLinFactNeighborY="236"/>
      <dgm:spPr/>
      <dgm:t>
        <a:bodyPr/>
        <a:lstStyle/>
        <a:p>
          <a:endParaRPr lang="ru-RU"/>
        </a:p>
      </dgm:t>
    </dgm:pt>
    <dgm:pt modelId="{0F16DD06-7114-4062-82F7-97C2171E6112}" type="pres">
      <dgm:prSet presAssocID="{28259477-8B07-42AC-B156-085FD9F836D5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827731-D51F-4AF2-ACEE-C03F01F8B41A}" type="pres">
      <dgm:prSet presAssocID="{28259477-8B07-42AC-B156-085FD9F836D5}" presName="comp3" presStyleCnt="0"/>
      <dgm:spPr/>
    </dgm:pt>
    <dgm:pt modelId="{3B501339-0A33-42AA-8D1A-6CC969562169}" type="pres">
      <dgm:prSet presAssocID="{28259477-8B07-42AC-B156-085FD9F836D5}" presName="circle3" presStyleLbl="node1" presStyleIdx="2" presStyleCnt="4" custScaleX="89156" custScaleY="87077" custLinFactNeighborX="-62303" custLinFactNeighborY="7370"/>
      <dgm:spPr/>
      <dgm:t>
        <a:bodyPr/>
        <a:lstStyle/>
        <a:p>
          <a:endParaRPr lang="ru-RU"/>
        </a:p>
      </dgm:t>
    </dgm:pt>
    <dgm:pt modelId="{D48E3DDC-FEFC-45E3-9AF8-368274059D5E}" type="pres">
      <dgm:prSet presAssocID="{28259477-8B07-42AC-B156-085FD9F836D5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8623F-DB37-4634-AC70-A24F5D83C729}" type="pres">
      <dgm:prSet presAssocID="{28259477-8B07-42AC-B156-085FD9F836D5}" presName="comp4" presStyleCnt="0"/>
      <dgm:spPr/>
    </dgm:pt>
    <dgm:pt modelId="{761B96F6-4E27-4CBD-A924-14258B37F92C}" type="pres">
      <dgm:prSet presAssocID="{28259477-8B07-42AC-B156-085FD9F836D5}" presName="circle4" presStyleLbl="node1" presStyleIdx="3" presStyleCnt="4" custAng="0" custScaleX="88652" custScaleY="87689" custLinFactNeighborX="-90909" custLinFactNeighborY="6628"/>
      <dgm:spPr/>
      <dgm:t>
        <a:bodyPr/>
        <a:lstStyle/>
        <a:p>
          <a:endParaRPr lang="ru-RU"/>
        </a:p>
      </dgm:t>
    </dgm:pt>
    <dgm:pt modelId="{D986C407-2239-4AB5-84AD-313F128E7D5B}" type="pres">
      <dgm:prSet presAssocID="{28259477-8B07-42AC-B156-085FD9F836D5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73A49A-92F3-490A-9E6B-FBEA1D83CF76}" type="presOf" srcId="{64548C46-A2EF-43EA-BE02-F2AAA42C6CA7}" destId="{761B96F6-4E27-4CBD-A924-14258B37F92C}" srcOrd="0" destOrd="0" presId="urn:microsoft.com/office/officeart/2005/8/layout/venn2"/>
    <dgm:cxn modelId="{6FD70DED-C17E-4398-94E0-9AA42A9C9FB8}" type="presOf" srcId="{0598839E-1D97-4B1B-B207-561DE146909A}" destId="{3B501339-0A33-42AA-8D1A-6CC969562169}" srcOrd="0" destOrd="0" presId="urn:microsoft.com/office/officeart/2005/8/layout/venn2"/>
    <dgm:cxn modelId="{CA3886C9-BA3D-4D59-BC76-5457D4BAF796}" type="presOf" srcId="{61E4D9FC-345A-40E9-867B-122606A3B53F}" destId="{0F16DD06-7114-4062-82F7-97C2171E6112}" srcOrd="1" destOrd="0" presId="urn:microsoft.com/office/officeart/2005/8/layout/venn2"/>
    <dgm:cxn modelId="{00205102-82B6-474D-9CFA-FE45D9B006A1}" type="presOf" srcId="{61E4D9FC-345A-40E9-867B-122606A3B53F}" destId="{89B7187A-8149-44E4-97D0-872231557A9C}" srcOrd="0" destOrd="0" presId="urn:microsoft.com/office/officeart/2005/8/layout/venn2"/>
    <dgm:cxn modelId="{7792B76D-ABDF-4E2C-910E-30580471A732}" srcId="{28259477-8B07-42AC-B156-085FD9F836D5}" destId="{0598839E-1D97-4B1B-B207-561DE146909A}" srcOrd="2" destOrd="0" parTransId="{30F5FE5B-FC4A-42BF-9023-16E5AA70F524}" sibTransId="{24481291-1CE4-4035-B00F-1A7378EF2F1B}"/>
    <dgm:cxn modelId="{39491903-D350-4EB6-B2F5-F1117E78719E}" type="presOf" srcId="{C4AD6D91-6F8B-4D02-BA2B-34918F135C80}" destId="{7B2760E3-632C-4FF4-B302-8DD08F4EF0E2}" srcOrd="1" destOrd="0" presId="urn:microsoft.com/office/officeart/2005/8/layout/venn2"/>
    <dgm:cxn modelId="{77E2F36F-96B6-472F-A807-35640FB0746C}" srcId="{28259477-8B07-42AC-B156-085FD9F836D5}" destId="{61E4D9FC-345A-40E9-867B-122606A3B53F}" srcOrd="1" destOrd="0" parTransId="{81C5544A-AD41-49A4-821C-DBB5E327977E}" sibTransId="{F4468371-C99C-4CE4-A2D5-153423537ED5}"/>
    <dgm:cxn modelId="{AB8C6529-77F1-4972-B36F-C336C90F97A1}" type="presOf" srcId="{64548C46-A2EF-43EA-BE02-F2AAA42C6CA7}" destId="{D986C407-2239-4AB5-84AD-313F128E7D5B}" srcOrd="1" destOrd="0" presId="urn:microsoft.com/office/officeart/2005/8/layout/venn2"/>
    <dgm:cxn modelId="{41CE75F8-312A-413D-8600-BA0ADC33CD15}" srcId="{28259477-8B07-42AC-B156-085FD9F836D5}" destId="{C4AD6D91-6F8B-4D02-BA2B-34918F135C80}" srcOrd="0" destOrd="0" parTransId="{07DEE364-561E-42B2-8863-7FB5C460DCA8}" sibTransId="{58C38136-A35A-4995-9A37-53E87289AC0A}"/>
    <dgm:cxn modelId="{46CD1DD7-8478-408C-A345-B64BCC711DDE}" type="presOf" srcId="{C4AD6D91-6F8B-4D02-BA2B-34918F135C80}" destId="{E5D9FDD9-AB5B-4EAC-9EEE-E2B40068AE96}" srcOrd="0" destOrd="0" presId="urn:microsoft.com/office/officeart/2005/8/layout/venn2"/>
    <dgm:cxn modelId="{1DA39FED-EA08-4F15-B5D9-F1E350211FBF}" srcId="{28259477-8B07-42AC-B156-085FD9F836D5}" destId="{64548C46-A2EF-43EA-BE02-F2AAA42C6CA7}" srcOrd="3" destOrd="0" parTransId="{2791D15A-9257-48C7-B932-1B5140D891D7}" sibTransId="{9D0D5B74-16F1-4899-927B-17636D72528B}"/>
    <dgm:cxn modelId="{77284BA7-27B0-42E7-9B5D-8C4AD815AACB}" type="presOf" srcId="{28259477-8B07-42AC-B156-085FD9F836D5}" destId="{EE0D8072-F24E-4051-8BC7-BEBC44A6721C}" srcOrd="0" destOrd="0" presId="urn:microsoft.com/office/officeart/2005/8/layout/venn2"/>
    <dgm:cxn modelId="{5F89BFF5-7E05-4734-A8A9-B109C5CE20B4}" type="presOf" srcId="{0598839E-1D97-4B1B-B207-561DE146909A}" destId="{D48E3DDC-FEFC-45E3-9AF8-368274059D5E}" srcOrd="1" destOrd="0" presId="urn:microsoft.com/office/officeart/2005/8/layout/venn2"/>
    <dgm:cxn modelId="{1738E30F-1748-496E-AA1A-84BF4DF0D4E6}" type="presParOf" srcId="{EE0D8072-F24E-4051-8BC7-BEBC44A6721C}" destId="{299EBD83-10E5-4657-ABAC-C4DC2AAAFC18}" srcOrd="0" destOrd="0" presId="urn:microsoft.com/office/officeart/2005/8/layout/venn2"/>
    <dgm:cxn modelId="{716086AA-35D5-43B7-B7A0-DEACF63F79A7}" type="presParOf" srcId="{299EBD83-10E5-4657-ABAC-C4DC2AAAFC18}" destId="{E5D9FDD9-AB5B-4EAC-9EEE-E2B40068AE96}" srcOrd="0" destOrd="0" presId="urn:microsoft.com/office/officeart/2005/8/layout/venn2"/>
    <dgm:cxn modelId="{2E2D8243-F13C-4F86-AA50-BE0E52EBE0CC}" type="presParOf" srcId="{299EBD83-10E5-4657-ABAC-C4DC2AAAFC18}" destId="{7B2760E3-632C-4FF4-B302-8DD08F4EF0E2}" srcOrd="1" destOrd="0" presId="urn:microsoft.com/office/officeart/2005/8/layout/venn2"/>
    <dgm:cxn modelId="{3CCCC868-4CB8-43A6-959F-F7BEF8709FFD}" type="presParOf" srcId="{EE0D8072-F24E-4051-8BC7-BEBC44A6721C}" destId="{AF115694-7083-4405-8EA6-5E53B53E5DD9}" srcOrd="1" destOrd="0" presId="urn:microsoft.com/office/officeart/2005/8/layout/venn2"/>
    <dgm:cxn modelId="{1EE22C1E-4B2F-4DE6-B14B-FF5BA2E8EE8B}" type="presParOf" srcId="{AF115694-7083-4405-8EA6-5E53B53E5DD9}" destId="{89B7187A-8149-44E4-97D0-872231557A9C}" srcOrd="0" destOrd="0" presId="urn:microsoft.com/office/officeart/2005/8/layout/venn2"/>
    <dgm:cxn modelId="{44F28771-8231-497D-ABD7-0BA0E604D58B}" type="presParOf" srcId="{AF115694-7083-4405-8EA6-5E53B53E5DD9}" destId="{0F16DD06-7114-4062-82F7-97C2171E6112}" srcOrd="1" destOrd="0" presId="urn:microsoft.com/office/officeart/2005/8/layout/venn2"/>
    <dgm:cxn modelId="{F0DF4B71-10D4-4420-A032-9D55DFFACA7C}" type="presParOf" srcId="{EE0D8072-F24E-4051-8BC7-BEBC44A6721C}" destId="{5E827731-D51F-4AF2-ACEE-C03F01F8B41A}" srcOrd="2" destOrd="0" presId="urn:microsoft.com/office/officeart/2005/8/layout/venn2"/>
    <dgm:cxn modelId="{EE24654C-CD9E-460D-BC9F-423316500D14}" type="presParOf" srcId="{5E827731-D51F-4AF2-ACEE-C03F01F8B41A}" destId="{3B501339-0A33-42AA-8D1A-6CC969562169}" srcOrd="0" destOrd="0" presId="urn:microsoft.com/office/officeart/2005/8/layout/venn2"/>
    <dgm:cxn modelId="{1B7AA113-2899-40C9-A8B2-9E0F21DE4265}" type="presParOf" srcId="{5E827731-D51F-4AF2-ACEE-C03F01F8B41A}" destId="{D48E3DDC-FEFC-45E3-9AF8-368274059D5E}" srcOrd="1" destOrd="0" presId="urn:microsoft.com/office/officeart/2005/8/layout/venn2"/>
    <dgm:cxn modelId="{ECA53BAC-522E-4933-93D4-5B1CC2BD7935}" type="presParOf" srcId="{EE0D8072-F24E-4051-8BC7-BEBC44A6721C}" destId="{D388623F-DB37-4634-AC70-A24F5D83C729}" srcOrd="3" destOrd="0" presId="urn:microsoft.com/office/officeart/2005/8/layout/venn2"/>
    <dgm:cxn modelId="{1D158E3A-92C3-4819-BCB6-BAFC87D046AE}" type="presParOf" srcId="{D388623F-DB37-4634-AC70-A24F5D83C729}" destId="{761B96F6-4E27-4CBD-A924-14258B37F92C}" srcOrd="0" destOrd="0" presId="urn:microsoft.com/office/officeart/2005/8/layout/venn2"/>
    <dgm:cxn modelId="{823B0F38-D2C1-48A3-9B26-3FE5F274BAD9}" type="presParOf" srcId="{D388623F-DB37-4634-AC70-A24F5D83C729}" destId="{D986C407-2239-4AB5-84AD-313F128E7D5B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986940-28C6-4365-9EED-A7EEB8CA582F}">
      <dsp:nvSpPr>
        <dsp:cNvPr id="0" name=""/>
        <dsp:cNvSpPr/>
      </dsp:nvSpPr>
      <dsp:spPr>
        <a:xfrm>
          <a:off x="2293225" y="90291"/>
          <a:ext cx="1921616" cy="1469514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Рассмотрение проекта бюджета очередного года</a:t>
          </a:r>
          <a:endParaRPr lang="ru-RU" sz="1600" kern="1200" dirty="0"/>
        </a:p>
      </dsp:txBody>
      <dsp:txXfrm>
        <a:off x="2574639" y="305496"/>
        <a:ext cx="1358788" cy="1039104"/>
      </dsp:txXfrm>
    </dsp:sp>
    <dsp:sp modelId="{C18EE798-6989-4BD1-B5E6-35B1BD5413A3}">
      <dsp:nvSpPr>
        <dsp:cNvPr id="0" name=""/>
        <dsp:cNvSpPr/>
      </dsp:nvSpPr>
      <dsp:spPr>
        <a:xfrm rot="93237">
          <a:off x="4336509" y="343845"/>
          <a:ext cx="272910" cy="3993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4336524" y="422608"/>
        <a:ext cx="191037" cy="239617"/>
      </dsp:txXfrm>
    </dsp:sp>
    <dsp:sp modelId="{51F28008-F847-4AE2-B6C0-B9BC10011612}">
      <dsp:nvSpPr>
        <dsp:cNvPr id="0" name=""/>
        <dsp:cNvSpPr/>
      </dsp:nvSpPr>
      <dsp:spPr>
        <a:xfrm>
          <a:off x="4728376" y="142874"/>
          <a:ext cx="1938135" cy="1496919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0" kern="1200" dirty="0" smtClean="0"/>
            <a:t>Утверждение бюджета очередного года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i="0" kern="1200" dirty="0"/>
        </a:p>
      </dsp:txBody>
      <dsp:txXfrm>
        <a:off x="5012209" y="362093"/>
        <a:ext cx="1370469" cy="1058481"/>
      </dsp:txXfrm>
    </dsp:sp>
    <dsp:sp modelId="{FF0783F5-72D8-487E-ABF8-D2753BE1F7F0}">
      <dsp:nvSpPr>
        <dsp:cNvPr id="0" name=""/>
        <dsp:cNvSpPr/>
      </dsp:nvSpPr>
      <dsp:spPr>
        <a:xfrm rot="2351144">
          <a:off x="6505037" y="1339419"/>
          <a:ext cx="308376" cy="3993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6515440" y="1390065"/>
        <a:ext cx="215863" cy="239617"/>
      </dsp:txXfrm>
    </dsp:sp>
    <dsp:sp modelId="{463D2A12-F228-4BBC-934E-D6AA4BEEFABD}">
      <dsp:nvSpPr>
        <dsp:cNvPr id="0" name=""/>
        <dsp:cNvSpPr/>
      </dsp:nvSpPr>
      <dsp:spPr>
        <a:xfrm>
          <a:off x="6609543" y="1526668"/>
          <a:ext cx="1688009" cy="1592364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Исполнение бюджета в текущем году</a:t>
          </a:r>
          <a:endParaRPr lang="ru-RU" sz="1600" kern="1200" dirty="0"/>
        </a:p>
      </dsp:txBody>
      <dsp:txXfrm>
        <a:off x="6856746" y="1759864"/>
        <a:ext cx="1193603" cy="1125972"/>
      </dsp:txXfrm>
    </dsp:sp>
    <dsp:sp modelId="{F2FE3488-6179-4DE5-B240-EF881C9571BD}">
      <dsp:nvSpPr>
        <dsp:cNvPr id="0" name=""/>
        <dsp:cNvSpPr/>
      </dsp:nvSpPr>
      <dsp:spPr>
        <a:xfrm rot="8066547">
          <a:off x="6889189" y="3171651"/>
          <a:ext cx="370995" cy="3993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6983803" y="3211793"/>
        <a:ext cx="259697" cy="239617"/>
      </dsp:txXfrm>
    </dsp:sp>
    <dsp:sp modelId="{56C323D4-4FB5-46E2-9C9E-3C0544405C6E}">
      <dsp:nvSpPr>
        <dsp:cNvPr id="0" name=""/>
        <dsp:cNvSpPr/>
      </dsp:nvSpPr>
      <dsp:spPr>
        <a:xfrm>
          <a:off x="4938130" y="3198830"/>
          <a:ext cx="1737235" cy="1606374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Формирование отчета об исполнении бюджета предыдущего года</a:t>
          </a:r>
          <a:endParaRPr lang="ru-RU" sz="1600" kern="1200" dirty="0"/>
        </a:p>
      </dsp:txBody>
      <dsp:txXfrm>
        <a:off x="5192542" y="3434078"/>
        <a:ext cx="1228411" cy="1135878"/>
      </dsp:txXfrm>
    </dsp:sp>
    <dsp:sp modelId="{4181A0A9-CB22-41B3-A814-025B08E8B321}">
      <dsp:nvSpPr>
        <dsp:cNvPr id="0" name=""/>
        <dsp:cNvSpPr/>
      </dsp:nvSpPr>
      <dsp:spPr>
        <a:xfrm rot="10921206">
          <a:off x="4190380" y="3937529"/>
          <a:ext cx="500610" cy="3993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4310152" y="4019514"/>
        <a:ext cx="380801" cy="239617"/>
      </dsp:txXfrm>
    </dsp:sp>
    <dsp:sp modelId="{8AE1BDA1-4929-4A12-9463-1F5B868A8E48}">
      <dsp:nvSpPr>
        <dsp:cNvPr id="0" name=""/>
        <dsp:cNvSpPr/>
      </dsp:nvSpPr>
      <dsp:spPr>
        <a:xfrm>
          <a:off x="2152050" y="3070963"/>
          <a:ext cx="1843447" cy="1669313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Утверждение отчета об исполнении бюджета предыдущего года</a:t>
          </a:r>
          <a:endParaRPr lang="ru-RU" sz="1600" kern="1200" dirty="0"/>
        </a:p>
      </dsp:txBody>
      <dsp:txXfrm>
        <a:off x="2422017" y="3315428"/>
        <a:ext cx="1303513" cy="1180383"/>
      </dsp:txXfrm>
    </dsp:sp>
    <dsp:sp modelId="{92038692-6DCE-41E0-9F7C-394FB1046E4F}">
      <dsp:nvSpPr>
        <dsp:cNvPr id="0" name=""/>
        <dsp:cNvSpPr/>
      </dsp:nvSpPr>
      <dsp:spPr>
        <a:xfrm rot="13783194">
          <a:off x="1793264" y="3147988"/>
          <a:ext cx="315438" cy="3993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1871170" y="3263958"/>
        <a:ext cx="220807" cy="239617"/>
      </dsp:txXfrm>
    </dsp:sp>
    <dsp:sp modelId="{60652C8F-8718-4A1A-AC21-2AF3EC4BD49E}">
      <dsp:nvSpPr>
        <dsp:cNvPr id="0" name=""/>
        <dsp:cNvSpPr/>
      </dsp:nvSpPr>
      <dsp:spPr>
        <a:xfrm>
          <a:off x="723286" y="1304742"/>
          <a:ext cx="1714586" cy="1677845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Составление проекта бюджета очередного года</a:t>
          </a:r>
          <a:endParaRPr lang="ru-RU" sz="1600" kern="1200" dirty="0"/>
        </a:p>
      </dsp:txBody>
      <dsp:txXfrm>
        <a:off x="974381" y="1550457"/>
        <a:ext cx="1212396" cy="1186415"/>
      </dsp:txXfrm>
    </dsp:sp>
    <dsp:sp modelId="{AC1FAB29-B58D-4DCC-A3C9-3E28EE746718}">
      <dsp:nvSpPr>
        <dsp:cNvPr id="0" name=""/>
        <dsp:cNvSpPr/>
      </dsp:nvSpPr>
      <dsp:spPr>
        <a:xfrm rot="19305797">
          <a:off x="2017143" y="928304"/>
          <a:ext cx="227104" cy="3993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2024451" y="1029261"/>
        <a:ext cx="158973" cy="239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D9FDD9-AB5B-4EAC-9EEE-E2B40068AE96}">
      <dsp:nvSpPr>
        <dsp:cNvPr id="0" name=""/>
        <dsp:cNvSpPr/>
      </dsp:nvSpPr>
      <dsp:spPr>
        <a:xfrm>
          <a:off x="185721" y="0"/>
          <a:ext cx="4525963" cy="452596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62454,39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solidFill>
              <a:schemeClr val="tx1"/>
            </a:solidFill>
          </a:endParaRPr>
        </a:p>
      </dsp:txBody>
      <dsp:txXfrm>
        <a:off x="1815972" y="226298"/>
        <a:ext cx="1265459" cy="678894"/>
      </dsp:txXfrm>
    </dsp:sp>
    <dsp:sp modelId="{89B7187A-8149-44E4-97D0-872231557A9C}">
      <dsp:nvSpPr>
        <dsp:cNvPr id="0" name=""/>
        <dsp:cNvSpPr/>
      </dsp:nvSpPr>
      <dsp:spPr>
        <a:xfrm>
          <a:off x="586395" y="905192"/>
          <a:ext cx="3620770" cy="3620770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8215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solidFill>
              <a:schemeClr val="tx1"/>
            </a:solidFill>
          </a:endParaRPr>
        </a:p>
      </dsp:txBody>
      <dsp:txXfrm>
        <a:off x="1764051" y="1122438"/>
        <a:ext cx="1265459" cy="651738"/>
      </dsp:txXfrm>
    </dsp:sp>
    <dsp:sp modelId="{3B501339-0A33-42AA-8D1A-6CC969562169}">
      <dsp:nvSpPr>
        <dsp:cNvPr id="0" name=""/>
        <dsp:cNvSpPr/>
      </dsp:nvSpPr>
      <dsp:spPr>
        <a:xfrm>
          <a:off x="1212363" y="2161319"/>
          <a:ext cx="2421100" cy="2364643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2033</a:t>
          </a:r>
          <a:endParaRPr lang="ru-RU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1858797" y="2338667"/>
        <a:ext cx="1128232" cy="532044"/>
      </dsp:txXfrm>
    </dsp:sp>
    <dsp:sp modelId="{761B96F6-4E27-4CBD-A924-14258B37F92C}">
      <dsp:nvSpPr>
        <dsp:cNvPr id="0" name=""/>
        <dsp:cNvSpPr/>
      </dsp:nvSpPr>
      <dsp:spPr>
        <a:xfrm>
          <a:off x="1666525" y="2938454"/>
          <a:ext cx="1604942" cy="1587508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52206,39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/>
        </a:p>
      </dsp:txBody>
      <dsp:txXfrm>
        <a:off x="1901563" y="3335331"/>
        <a:ext cx="1134865" cy="793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19AA1-3586-47CE-940E-347B38E5A61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8F4D3-D7C5-4FA1-A9A1-2A3827563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356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8F4D3-D7C5-4FA1-A9A1-2A3827563F3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497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8F4D3-D7C5-4FA1-A9A1-2A3827563F37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832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4A4F3-1108-4B13-8B49-95C04648EE31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B314C-1738-4B4A-AC0C-EE258459D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D916F92991C812DA97EE22CB8A0213FF23188CDC8B2AC1D7F6070020FF18257BCEC39CB0BDBR8R6H" TargetMode="External"/><Relationship Id="rId2" Type="http://schemas.openxmlformats.org/officeDocument/2006/relationships/hyperlink" Target="consultantplus://offline/ref=7D916F92991C812DA97EE22CB8A0213FF23188CDC8B2AC1D7F6070020FF18257BCEC39CB0EDCR8RBH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vvrn.ru/wps/portal/AVO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8568952" cy="4658072"/>
          </a:xfrm>
        </p:spPr>
        <p:txBody>
          <a:bodyPr>
            <a:normAutofit fontScale="62500" lnSpcReduction="20000"/>
          </a:bodyPr>
          <a:lstStyle/>
          <a:p>
            <a:r>
              <a:rPr lang="ru-RU" sz="6300" b="1" dirty="0" smtClean="0">
                <a:solidFill>
                  <a:srgbClr val="00B050"/>
                </a:solidFill>
                <a:cs typeface="Arial" pitchFamily="34" charset="0"/>
              </a:rPr>
              <a:t>СТРЕЛИЦКОЕ ГОРОДСКОЕ ПОСЕЛЕНИЕ </a:t>
            </a:r>
          </a:p>
          <a:p>
            <a:r>
              <a:rPr lang="ru-RU" sz="6300" b="1" dirty="0" smtClean="0">
                <a:solidFill>
                  <a:srgbClr val="00B050"/>
                </a:solidFill>
                <a:cs typeface="Arial" pitchFamily="34" charset="0"/>
              </a:rPr>
              <a:t>СЕМИЛУКСКОГО МУНИЦИПАЛЬНОГО РАЙОНА </a:t>
            </a:r>
          </a:p>
          <a:p>
            <a:r>
              <a:rPr lang="ru-RU" sz="6300" b="1" dirty="0" smtClean="0">
                <a:solidFill>
                  <a:srgbClr val="00B050"/>
                </a:solidFill>
                <a:cs typeface="Arial" pitchFamily="34" charset="0"/>
              </a:rPr>
              <a:t>ВОРОНЕЖСКОЙ ОБЛАСТИ</a:t>
            </a:r>
          </a:p>
          <a:p>
            <a:endParaRPr lang="ru-RU" sz="6300" b="1" dirty="0" smtClean="0">
              <a:solidFill>
                <a:srgbClr val="00B050"/>
              </a:solidFill>
              <a:cs typeface="Arial" pitchFamily="34" charset="0"/>
            </a:endParaRPr>
          </a:p>
          <a:p>
            <a:r>
              <a:rPr lang="ru-RU" sz="10400" b="1" dirty="0" smtClean="0">
                <a:solidFill>
                  <a:srgbClr val="FF0000"/>
                </a:solidFill>
                <a:ea typeface="Batang" pitchFamily="18" charset="-127"/>
                <a:cs typeface="Arial" pitchFamily="34" charset="0"/>
              </a:rPr>
              <a:t>Бюджет для граждан</a:t>
            </a:r>
            <a:endParaRPr lang="ru-RU" sz="10400" b="1" dirty="0">
              <a:solidFill>
                <a:srgbClr val="FF0000"/>
              </a:solidFill>
              <a:ea typeface="Batang" pitchFamily="18" charset="-127"/>
              <a:cs typeface="Arial" pitchFamily="34" charset="0"/>
            </a:endParaRPr>
          </a:p>
        </p:txBody>
      </p:sp>
      <p:pic>
        <p:nvPicPr>
          <p:cNvPr id="4" name="Рисунок 3" descr="ЛатнаяГП-герб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88640"/>
            <a:ext cx="542925" cy="66675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93978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Основные характеристики бюджетов</a:t>
            </a:r>
            <a:br>
              <a:rPr lang="ru-RU" sz="3600" b="1" dirty="0" smtClean="0"/>
            </a:br>
            <a:r>
              <a:rPr lang="ru-RU" sz="2400" dirty="0" smtClean="0"/>
              <a:t>ДОХОДЫ-РАСХОДЫ=ДЕФИЦИТ (ПРОФИЦИТ)</a:t>
            </a:r>
            <a:endParaRPr lang="ru-R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142984"/>
            <a:ext cx="4038600" cy="4525963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14422"/>
            <a:ext cx="4114800" cy="4911741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5" name="Flowchart: Magnetic Disk 4"/>
          <p:cNvSpPr/>
          <p:nvPr/>
        </p:nvSpPr>
        <p:spPr>
          <a:xfrm>
            <a:off x="428596" y="1785926"/>
            <a:ext cx="1414466" cy="928694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Flowchart: Magnetic Disk 5"/>
          <p:cNvSpPr/>
          <p:nvPr/>
        </p:nvSpPr>
        <p:spPr>
          <a:xfrm>
            <a:off x="2428860" y="1571612"/>
            <a:ext cx="1643074" cy="1541342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Flowchart: Magnetic Disk 6"/>
          <p:cNvSpPr/>
          <p:nvPr/>
        </p:nvSpPr>
        <p:spPr>
          <a:xfrm>
            <a:off x="5000628" y="1714488"/>
            <a:ext cx="1643074" cy="1571636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8" name="Flowchart: Magnetic Disk 7"/>
          <p:cNvSpPr/>
          <p:nvPr/>
        </p:nvSpPr>
        <p:spPr>
          <a:xfrm>
            <a:off x="7143768" y="1643050"/>
            <a:ext cx="1357322" cy="785818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Flowchart: Process 9"/>
          <p:cNvSpPr/>
          <p:nvPr/>
        </p:nvSpPr>
        <p:spPr>
          <a:xfrm>
            <a:off x="5000628" y="3429000"/>
            <a:ext cx="2071702" cy="500066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ДОХОДЫ</a:t>
            </a:r>
            <a:endParaRPr lang="ru-RU" sz="2800" dirty="0"/>
          </a:p>
        </p:txBody>
      </p:sp>
      <p:sp>
        <p:nvSpPr>
          <p:cNvPr id="11" name="Flowchart: Process 10"/>
          <p:cNvSpPr/>
          <p:nvPr/>
        </p:nvSpPr>
        <p:spPr>
          <a:xfrm>
            <a:off x="285720" y="2928934"/>
            <a:ext cx="1857388" cy="541210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ДОХОДЫ</a:t>
            </a:r>
            <a:endParaRPr lang="ru-RU" sz="2800" dirty="0"/>
          </a:p>
        </p:txBody>
      </p:sp>
      <p:sp>
        <p:nvSpPr>
          <p:cNvPr id="13" name="Curved Down Arrow 12"/>
          <p:cNvSpPr/>
          <p:nvPr/>
        </p:nvSpPr>
        <p:spPr>
          <a:xfrm>
            <a:off x="571472" y="1142984"/>
            <a:ext cx="928694" cy="58864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Curved Down Arrow 13"/>
          <p:cNvSpPr/>
          <p:nvPr/>
        </p:nvSpPr>
        <p:spPr>
          <a:xfrm>
            <a:off x="5214942" y="1142984"/>
            <a:ext cx="928694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Curved Up Arrow 16"/>
          <p:cNvSpPr/>
          <p:nvPr/>
        </p:nvSpPr>
        <p:spPr>
          <a:xfrm>
            <a:off x="3000364" y="3214686"/>
            <a:ext cx="1071570" cy="57150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Curved Up Arrow 17"/>
          <p:cNvSpPr/>
          <p:nvPr/>
        </p:nvSpPr>
        <p:spPr>
          <a:xfrm>
            <a:off x="7929586" y="2500306"/>
            <a:ext cx="1000132" cy="57150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Flowchart: Merge 18"/>
          <p:cNvSpPr/>
          <p:nvPr/>
        </p:nvSpPr>
        <p:spPr>
          <a:xfrm>
            <a:off x="500034" y="4071942"/>
            <a:ext cx="4214842" cy="1071570"/>
          </a:xfrm>
          <a:prstGeom prst="flowChartMerg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ДЕФИЦИТ</a:t>
            </a:r>
          </a:p>
          <a:p>
            <a:pPr algn="ctr"/>
            <a:r>
              <a:rPr lang="ru-RU" b="1" dirty="0" smtClean="0"/>
              <a:t>Доходы </a:t>
            </a:r>
            <a:r>
              <a:rPr lang="en-US" b="1" dirty="0" smtClean="0"/>
              <a:t>&lt;</a:t>
            </a:r>
            <a:r>
              <a:rPr lang="ru-RU" b="1" dirty="0" smtClean="0"/>
              <a:t> Расходов</a:t>
            </a:r>
            <a:endParaRPr lang="ru-RU" b="1" dirty="0"/>
          </a:p>
        </p:txBody>
      </p:sp>
      <p:sp>
        <p:nvSpPr>
          <p:cNvPr id="20" name="Flowchart: Merge 19"/>
          <p:cNvSpPr/>
          <p:nvPr/>
        </p:nvSpPr>
        <p:spPr>
          <a:xfrm>
            <a:off x="4786314" y="4071942"/>
            <a:ext cx="4143404" cy="1071570"/>
          </a:xfrm>
          <a:prstGeom prst="flowChartMerg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ПРОФИЦИТ</a:t>
            </a:r>
          </a:p>
          <a:p>
            <a:pPr algn="ctr"/>
            <a:r>
              <a:rPr lang="ru-RU" b="1" dirty="0" smtClean="0"/>
              <a:t>Доходы</a:t>
            </a:r>
            <a:r>
              <a:rPr lang="en-US" b="1" dirty="0" smtClean="0"/>
              <a:t>&gt;</a:t>
            </a:r>
            <a:r>
              <a:rPr lang="ru-RU" b="1" dirty="0" smtClean="0"/>
              <a:t> Расходов</a:t>
            </a:r>
            <a:endParaRPr lang="ru-RU" b="1" dirty="0"/>
          </a:p>
        </p:txBody>
      </p:sp>
      <p:sp>
        <p:nvSpPr>
          <p:cNvPr id="21" name="Flowchart: Alternate Process 20"/>
          <p:cNvSpPr/>
          <p:nvPr/>
        </p:nvSpPr>
        <p:spPr>
          <a:xfrm>
            <a:off x="142844" y="5214950"/>
            <a:ext cx="4429156" cy="1327028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 превышении расходов над доходами принимается решение об источниках покрытия дефицита, например использовать имеющиеся накопления, остатки или взять в долг.</a:t>
            </a:r>
            <a:endParaRPr lang="ru-RU" dirty="0"/>
          </a:p>
        </p:txBody>
      </p:sp>
      <p:sp>
        <p:nvSpPr>
          <p:cNvPr id="22" name="Flowchart: Alternate Process 21"/>
          <p:cNvSpPr/>
          <p:nvPr/>
        </p:nvSpPr>
        <p:spPr>
          <a:xfrm>
            <a:off x="4714876" y="5214950"/>
            <a:ext cx="4286280" cy="1357322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 превышении доходов над расходами принимается решение, как их использовать (например, накапливать резервы, остатки, погашать долг).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Дефицит и </a:t>
            </a:r>
            <a:r>
              <a:rPr lang="ru-RU" dirty="0" err="1" smtClean="0">
                <a:solidFill>
                  <a:srgbClr val="FF0000"/>
                </a:solidFill>
              </a:rPr>
              <a:t>профицит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525963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При дефицитном бюджете растет долг и (или) снижаются остатки средств (накопления)</a:t>
            </a:r>
          </a:p>
          <a:p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43050"/>
            <a:ext cx="4038600" cy="4525963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 err="1" smtClean="0"/>
              <a:t>профицитном</a:t>
            </a:r>
            <a:r>
              <a:rPr lang="ru-RU" dirty="0" smtClean="0"/>
              <a:t> бюджете снижается долг и (или) растут остатки средств (накопления)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428596" y="1714488"/>
            <a:ext cx="4000528" cy="612648"/>
          </a:xfrm>
          <a:prstGeom prst="flowChartAlternate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ДЕФИЦИТ</a:t>
            </a:r>
            <a:endParaRPr lang="ru-RU" sz="2800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5072066" y="1714488"/>
            <a:ext cx="3714776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ПРОФИЦИТ</a:t>
            </a:r>
            <a:endParaRPr lang="ru-RU" sz="2800" dirty="0"/>
          </a:p>
        </p:txBody>
      </p:sp>
      <p:sp>
        <p:nvSpPr>
          <p:cNvPr id="8" name="Down Arrow 7"/>
          <p:cNvSpPr/>
          <p:nvPr/>
        </p:nvSpPr>
        <p:spPr>
          <a:xfrm>
            <a:off x="3500430" y="2571744"/>
            <a:ext cx="50006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Flowchart: Alternate Process 8"/>
          <p:cNvSpPr/>
          <p:nvPr/>
        </p:nvSpPr>
        <p:spPr>
          <a:xfrm>
            <a:off x="500034" y="3286124"/>
            <a:ext cx="3714776" cy="785818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Муниципальный долг </a:t>
            </a:r>
            <a:endParaRPr lang="ru-RU" sz="2000" b="1" dirty="0"/>
          </a:p>
        </p:txBody>
      </p:sp>
      <p:sp>
        <p:nvSpPr>
          <p:cNvPr id="10" name="Up Arrow 9"/>
          <p:cNvSpPr/>
          <p:nvPr/>
        </p:nvSpPr>
        <p:spPr>
          <a:xfrm>
            <a:off x="3500430" y="3429000"/>
            <a:ext cx="484632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Flowchart: Alternate Process 6"/>
          <p:cNvSpPr/>
          <p:nvPr/>
        </p:nvSpPr>
        <p:spPr>
          <a:xfrm>
            <a:off x="500034" y="2500306"/>
            <a:ext cx="3714776" cy="71438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Накопленные резервы </a:t>
            </a:r>
            <a:endParaRPr lang="ru-RU" sz="2000" b="1" dirty="0"/>
          </a:p>
        </p:txBody>
      </p:sp>
      <p:sp>
        <p:nvSpPr>
          <p:cNvPr id="12" name="Down Arrow 11"/>
          <p:cNvSpPr/>
          <p:nvPr/>
        </p:nvSpPr>
        <p:spPr>
          <a:xfrm>
            <a:off x="3500430" y="2571744"/>
            <a:ext cx="484632" cy="5497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Flowchart: Alternate Process 12"/>
          <p:cNvSpPr/>
          <p:nvPr/>
        </p:nvSpPr>
        <p:spPr>
          <a:xfrm>
            <a:off x="5214942" y="2500306"/>
            <a:ext cx="3429024" cy="71438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Накопленные резервы </a:t>
            </a:r>
            <a:endParaRPr lang="ru-RU" sz="2000" b="1" dirty="0"/>
          </a:p>
        </p:txBody>
      </p:sp>
      <p:sp>
        <p:nvSpPr>
          <p:cNvPr id="14" name="Up Arrow 13"/>
          <p:cNvSpPr/>
          <p:nvPr/>
        </p:nvSpPr>
        <p:spPr>
          <a:xfrm>
            <a:off x="8072462" y="2571744"/>
            <a:ext cx="484632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Flowchart: Alternate Process 14"/>
          <p:cNvSpPr/>
          <p:nvPr/>
        </p:nvSpPr>
        <p:spPr>
          <a:xfrm>
            <a:off x="5214942" y="3286124"/>
            <a:ext cx="3429024" cy="71438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Муниципальный долг</a:t>
            </a:r>
            <a:endParaRPr lang="ru-RU" sz="2000" b="1" dirty="0"/>
          </a:p>
        </p:txBody>
      </p:sp>
      <p:sp>
        <p:nvSpPr>
          <p:cNvPr id="16" name="Down Arrow 15"/>
          <p:cNvSpPr/>
          <p:nvPr/>
        </p:nvSpPr>
        <p:spPr>
          <a:xfrm>
            <a:off x="8072462" y="335756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58204" cy="10001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Доходы бюджета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200" b="1" dirty="0" smtClean="0"/>
              <a:t>Доходы бюджета </a:t>
            </a:r>
            <a:r>
              <a:rPr lang="ru-RU" sz="2200" dirty="0" smtClean="0"/>
              <a:t>– это безвозмездные и безвозвратные поступления денежных средств в бюджет</a:t>
            </a:r>
            <a:endParaRPr lang="ru-RU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557216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2857488" y="1214422"/>
            <a:ext cx="3714776" cy="612648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Доходы бюджета</a:t>
            </a:r>
            <a:endParaRPr lang="ru-RU" sz="2800" b="1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357158" y="2143116"/>
            <a:ext cx="2786082" cy="61264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Налоговые доходы</a:t>
            </a:r>
            <a:endParaRPr lang="ru-RU" sz="2000" b="1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3286116" y="2143116"/>
            <a:ext cx="3071834" cy="61264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Неналоговые доходы</a:t>
            </a:r>
            <a:endParaRPr lang="ru-RU" sz="2000" b="1" dirty="0"/>
          </a:p>
        </p:txBody>
      </p:sp>
      <p:sp>
        <p:nvSpPr>
          <p:cNvPr id="7" name="Flowchart: Alternate Process 6"/>
          <p:cNvSpPr/>
          <p:nvPr/>
        </p:nvSpPr>
        <p:spPr>
          <a:xfrm>
            <a:off x="6500826" y="2143116"/>
            <a:ext cx="2428892" cy="61264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Безвозмездные поступления</a:t>
            </a:r>
            <a:endParaRPr lang="ru-RU" sz="2000" b="1" dirty="0"/>
          </a:p>
        </p:txBody>
      </p:sp>
      <p:sp>
        <p:nvSpPr>
          <p:cNvPr id="8" name="Flowchart: Alternate Process 7"/>
          <p:cNvSpPr/>
          <p:nvPr/>
        </p:nvSpPr>
        <p:spPr>
          <a:xfrm>
            <a:off x="285720" y="2928934"/>
            <a:ext cx="2786082" cy="378621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600" b="1" dirty="0" smtClean="0"/>
              <a:t>Поступления от уплаты налогов, установленных Налоговым кодексом РФ</a:t>
            </a:r>
            <a:r>
              <a:rPr lang="en-US" sz="1600" b="1" dirty="0" smtClean="0"/>
              <a:t>:</a:t>
            </a:r>
          </a:p>
          <a:p>
            <a:r>
              <a:rPr lang="en-US" sz="1600" b="1" dirty="0" smtClean="0"/>
              <a:t>-</a:t>
            </a:r>
            <a:r>
              <a:rPr lang="ru-RU" sz="1600" b="1" dirty="0" smtClean="0"/>
              <a:t>налог на доходы физических</a:t>
            </a:r>
            <a:r>
              <a:rPr lang="en-US" sz="1600" b="1" dirty="0" smtClean="0"/>
              <a:t> </a:t>
            </a:r>
            <a:r>
              <a:rPr lang="ru-RU" sz="1600" b="1" dirty="0" smtClean="0"/>
              <a:t>лиц</a:t>
            </a:r>
            <a:r>
              <a:rPr lang="en-US" sz="1600" b="1" dirty="0" smtClean="0"/>
              <a:t>;</a:t>
            </a:r>
            <a:endParaRPr lang="ru-RU" sz="1600" b="1" dirty="0" smtClean="0"/>
          </a:p>
          <a:p>
            <a:pPr>
              <a:buFontTx/>
              <a:buChar char="-"/>
            </a:pPr>
            <a:r>
              <a:rPr lang="ru-RU" sz="1600" b="1" dirty="0" smtClean="0"/>
              <a:t>акцизы на нефтепродукты</a:t>
            </a:r>
            <a:r>
              <a:rPr lang="en-US" sz="1600" b="1" dirty="0" smtClean="0"/>
              <a:t>;</a:t>
            </a:r>
            <a:endParaRPr lang="ru-RU" sz="1600" b="1" dirty="0" smtClean="0"/>
          </a:p>
          <a:p>
            <a:r>
              <a:rPr lang="en-US" sz="1600" b="1" dirty="0" smtClean="0"/>
              <a:t>-</a:t>
            </a:r>
            <a:r>
              <a:rPr lang="ru-RU" sz="1600" b="1" dirty="0" smtClean="0"/>
              <a:t>единый</a:t>
            </a:r>
            <a:r>
              <a:rPr lang="en-US" sz="1600" b="1" dirty="0" smtClean="0"/>
              <a:t> </a:t>
            </a:r>
            <a:r>
              <a:rPr lang="ru-RU" sz="1600" b="1" dirty="0" smtClean="0"/>
              <a:t>сельскохозяйственный налог</a:t>
            </a:r>
            <a:r>
              <a:rPr lang="en-US" sz="1600" b="1" dirty="0" smtClean="0"/>
              <a:t>;</a:t>
            </a:r>
          </a:p>
          <a:p>
            <a:r>
              <a:rPr lang="ru-RU" sz="1600" b="1" dirty="0" smtClean="0"/>
              <a:t>-госпошлина</a:t>
            </a:r>
            <a:r>
              <a:rPr lang="en-US" sz="1600" b="1" dirty="0" smtClean="0"/>
              <a:t>;</a:t>
            </a:r>
          </a:p>
          <a:p>
            <a:r>
              <a:rPr lang="en-US" sz="1600" b="1" dirty="0" smtClean="0"/>
              <a:t>-</a:t>
            </a:r>
            <a:r>
              <a:rPr lang="ru-RU" sz="1600" b="1" dirty="0" smtClean="0"/>
              <a:t>земельный налог</a:t>
            </a:r>
            <a:r>
              <a:rPr lang="en-US" sz="1600" b="1" dirty="0" smtClean="0"/>
              <a:t>;</a:t>
            </a:r>
            <a:r>
              <a:rPr lang="ru-RU" sz="1600" b="1" dirty="0" smtClean="0"/>
              <a:t> </a:t>
            </a:r>
          </a:p>
          <a:p>
            <a:r>
              <a:rPr lang="ru-RU" sz="1600" b="1" dirty="0" smtClean="0"/>
              <a:t>-налог на имущество физических лиц.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Flowchart: Alternate Process 8"/>
          <p:cNvSpPr/>
          <p:nvPr/>
        </p:nvSpPr>
        <p:spPr>
          <a:xfrm>
            <a:off x="3286116" y="2928934"/>
            <a:ext cx="3071834" cy="378621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Поступления от уплаты других пошлин и сборов, установленных законодательством, а также штрафов за нарушение законодательства</a:t>
            </a:r>
            <a:r>
              <a:rPr lang="en-US" sz="1600" b="1" dirty="0" smtClean="0"/>
              <a:t>:</a:t>
            </a:r>
            <a:endParaRPr lang="ru-RU" sz="1600" b="1" dirty="0" smtClean="0"/>
          </a:p>
          <a:p>
            <a:r>
              <a:rPr lang="ru-RU" sz="1600" b="1" dirty="0" smtClean="0"/>
              <a:t>-доходы от аренды земли и имущества</a:t>
            </a:r>
          </a:p>
          <a:p>
            <a:r>
              <a:rPr lang="ru-RU" sz="1600" b="1" dirty="0" smtClean="0"/>
              <a:t>-доходы от продажи земли и имущества</a:t>
            </a:r>
            <a:r>
              <a:rPr lang="en-US" sz="1600" b="1" dirty="0" smtClean="0"/>
              <a:t>;</a:t>
            </a:r>
          </a:p>
          <a:p>
            <a:r>
              <a:rPr lang="en-US" sz="1600" b="1" dirty="0" smtClean="0"/>
              <a:t>-</a:t>
            </a:r>
            <a:r>
              <a:rPr lang="ru-RU" sz="1600" b="1" dirty="0" smtClean="0"/>
              <a:t>платные услуги</a:t>
            </a:r>
            <a:r>
              <a:rPr lang="en-US" sz="1600" b="1" dirty="0" smtClean="0"/>
              <a:t>;</a:t>
            </a:r>
          </a:p>
          <a:p>
            <a:r>
              <a:rPr lang="ru-RU" sz="1600" b="1" dirty="0" smtClean="0"/>
              <a:t>-штрафные санкции</a:t>
            </a:r>
            <a:r>
              <a:rPr lang="en-US" sz="1600" b="1" dirty="0" smtClean="0"/>
              <a:t>;</a:t>
            </a:r>
            <a:endParaRPr lang="ru-RU" sz="1600" b="1" dirty="0" smtClean="0"/>
          </a:p>
          <a:p>
            <a:r>
              <a:rPr lang="ru-RU" sz="1600" b="1" dirty="0" smtClean="0"/>
              <a:t>-прочие неналоговые доходы</a:t>
            </a:r>
            <a:endParaRPr lang="ru-RU" sz="1600" b="1" dirty="0"/>
          </a:p>
        </p:txBody>
      </p:sp>
      <p:sp>
        <p:nvSpPr>
          <p:cNvPr id="10" name="Flowchart: Alternate Process 9"/>
          <p:cNvSpPr/>
          <p:nvPr/>
        </p:nvSpPr>
        <p:spPr>
          <a:xfrm>
            <a:off x="6500826" y="2928934"/>
            <a:ext cx="2428892" cy="378621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Поступления от других бюджетов бюджетной системы ( межбюджетные трансферты), организаций, граждан ( кроме налоговых и неналоговых доходов)</a:t>
            </a:r>
            <a:endParaRPr lang="ru-RU" sz="1600" b="1" dirty="0"/>
          </a:p>
        </p:txBody>
      </p:sp>
      <p:cxnSp>
        <p:nvCxnSpPr>
          <p:cNvPr id="12" name="Straight Arrow Connector 11"/>
          <p:cNvCxnSpPr>
            <a:stCxn id="4" idx="2"/>
            <a:endCxn id="7" idx="0"/>
          </p:cNvCxnSpPr>
          <p:nvPr/>
        </p:nvCxnSpPr>
        <p:spPr>
          <a:xfrm rot="16200000" flipH="1">
            <a:off x="6057051" y="484895"/>
            <a:ext cx="316046" cy="30003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4" idx="2"/>
            <a:endCxn id="5" idx="0"/>
          </p:cNvCxnSpPr>
          <p:nvPr/>
        </p:nvCxnSpPr>
        <p:spPr>
          <a:xfrm rot="5400000">
            <a:off x="3074515" y="502755"/>
            <a:ext cx="316046" cy="29646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2"/>
          </p:cNvCxnSpPr>
          <p:nvPr/>
        </p:nvCxnSpPr>
        <p:spPr>
          <a:xfrm rot="5400000">
            <a:off x="4556853" y="1985093"/>
            <a:ext cx="3160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Основные параметры бюджета </a:t>
            </a:r>
            <a:r>
              <a:rPr lang="ru-RU" sz="2400" b="1" dirty="0" err="1" smtClean="0"/>
              <a:t>Стрелицкого</a:t>
            </a:r>
            <a:r>
              <a:rPr lang="ru-RU" sz="2400" b="1" dirty="0" smtClean="0"/>
              <a:t> городского поселения Семилукского муниципального района, тыс.руб.</a:t>
            </a:r>
            <a:endParaRPr lang="ru-RU" sz="2400" b="1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 smtClean="0"/>
              <a:t>                                                                           тыс.руб.                          </a:t>
            </a:r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</p:txBody>
      </p:sp>
      <p:sp>
        <p:nvSpPr>
          <p:cNvPr id="12" name="Flowchart: Alternate Process 11"/>
          <p:cNvSpPr/>
          <p:nvPr/>
        </p:nvSpPr>
        <p:spPr>
          <a:xfrm>
            <a:off x="714348" y="1857364"/>
            <a:ext cx="5857916" cy="71438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Flowchart: Alternate Process 12"/>
          <p:cNvSpPr/>
          <p:nvPr/>
        </p:nvSpPr>
        <p:spPr>
          <a:xfrm>
            <a:off x="6715140" y="1857364"/>
            <a:ext cx="1785950" cy="71438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2024 год</a:t>
            </a:r>
          </a:p>
          <a:p>
            <a:pPr algn="ctr"/>
            <a:endParaRPr lang="ru-RU" sz="2400" b="1" dirty="0"/>
          </a:p>
        </p:txBody>
      </p:sp>
      <p:sp>
        <p:nvSpPr>
          <p:cNvPr id="14" name="Flowchart: Alternate Process 13"/>
          <p:cNvSpPr/>
          <p:nvPr/>
        </p:nvSpPr>
        <p:spPr>
          <a:xfrm>
            <a:off x="714348" y="2714620"/>
            <a:ext cx="5857916" cy="612648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ДОХОДЫ, всего</a:t>
            </a:r>
            <a:endParaRPr lang="ru-RU" sz="2800" b="1" dirty="0"/>
          </a:p>
        </p:txBody>
      </p:sp>
      <p:sp>
        <p:nvSpPr>
          <p:cNvPr id="15" name="Flowchart: Alternate Process 14"/>
          <p:cNvSpPr/>
          <p:nvPr/>
        </p:nvSpPr>
        <p:spPr>
          <a:xfrm>
            <a:off x="6715140" y="2714620"/>
            <a:ext cx="1785950" cy="612648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62454,39</a:t>
            </a:r>
            <a:endParaRPr lang="ru-RU" sz="2800" b="1" dirty="0"/>
          </a:p>
        </p:txBody>
      </p:sp>
      <p:sp>
        <p:nvSpPr>
          <p:cNvPr id="17" name="Flowchart: Alternate Process 16"/>
          <p:cNvSpPr/>
          <p:nvPr/>
        </p:nvSpPr>
        <p:spPr>
          <a:xfrm>
            <a:off x="714348" y="3429000"/>
            <a:ext cx="5857916" cy="6126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Из них</a:t>
            </a:r>
            <a:r>
              <a:rPr lang="en-US" sz="2800" dirty="0" smtClean="0"/>
              <a:t>:</a:t>
            </a:r>
            <a:endParaRPr lang="ru-RU" sz="2800" dirty="0"/>
          </a:p>
        </p:txBody>
      </p:sp>
      <p:sp>
        <p:nvSpPr>
          <p:cNvPr id="18" name="Flowchart: Alternate Process 17"/>
          <p:cNvSpPr/>
          <p:nvPr/>
        </p:nvSpPr>
        <p:spPr>
          <a:xfrm>
            <a:off x="6766983" y="4194975"/>
            <a:ext cx="1785950" cy="5715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10248</a:t>
            </a:r>
            <a:endParaRPr lang="ru-RU" sz="2800" b="1" dirty="0"/>
          </a:p>
        </p:txBody>
      </p:sp>
      <p:sp>
        <p:nvSpPr>
          <p:cNvPr id="19" name="Flowchart: Alternate Process 18"/>
          <p:cNvSpPr/>
          <p:nvPr/>
        </p:nvSpPr>
        <p:spPr>
          <a:xfrm>
            <a:off x="714348" y="4143380"/>
            <a:ext cx="5857916" cy="61264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Налоговые + неналоговые</a:t>
            </a:r>
            <a:endParaRPr lang="ru-RU" sz="2800" b="1" dirty="0"/>
          </a:p>
        </p:txBody>
      </p:sp>
      <p:sp>
        <p:nvSpPr>
          <p:cNvPr id="21" name="Flowchart: Alternate Process 20"/>
          <p:cNvSpPr/>
          <p:nvPr/>
        </p:nvSpPr>
        <p:spPr>
          <a:xfrm>
            <a:off x="714348" y="4857760"/>
            <a:ext cx="5857916" cy="612648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РАСХОДЫ, всего</a:t>
            </a:r>
            <a:endParaRPr lang="ru-RU" sz="2800" b="1" dirty="0"/>
          </a:p>
        </p:txBody>
      </p:sp>
      <p:sp>
        <p:nvSpPr>
          <p:cNvPr id="22" name="Flowchart: Alternate Process 21"/>
          <p:cNvSpPr/>
          <p:nvPr/>
        </p:nvSpPr>
        <p:spPr>
          <a:xfrm>
            <a:off x="6715140" y="4857760"/>
            <a:ext cx="1785950" cy="612648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62454,39</a:t>
            </a:r>
            <a:endParaRPr lang="ru-RU" sz="2800" b="1" dirty="0"/>
          </a:p>
        </p:txBody>
      </p:sp>
      <p:sp>
        <p:nvSpPr>
          <p:cNvPr id="25" name="Flowchart: Alternate Process 24"/>
          <p:cNvSpPr/>
          <p:nvPr/>
        </p:nvSpPr>
        <p:spPr>
          <a:xfrm>
            <a:off x="714348" y="5572140"/>
            <a:ext cx="5857916" cy="61264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Дефицит  ( - )</a:t>
            </a:r>
            <a:endParaRPr lang="ru-RU" sz="2800" b="1" dirty="0"/>
          </a:p>
        </p:txBody>
      </p:sp>
      <p:sp>
        <p:nvSpPr>
          <p:cNvPr id="26" name="Flowchart: Alternate Process 25"/>
          <p:cNvSpPr/>
          <p:nvPr/>
        </p:nvSpPr>
        <p:spPr>
          <a:xfrm>
            <a:off x="6786578" y="5572140"/>
            <a:ext cx="1714512" cy="61264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0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43998" cy="14287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/>
              <a:t>                    Федеральные, региональные и местные налоги</a:t>
            </a:r>
            <a:br>
              <a:rPr lang="ru-RU" sz="2400" b="1" dirty="0" smtClean="0"/>
            </a:br>
            <a:r>
              <a:rPr lang="ru-RU" sz="2000" b="1" dirty="0" smtClean="0"/>
              <a:t>Налог</a:t>
            </a:r>
            <a:r>
              <a:rPr lang="ru-RU" sz="1800" b="1" dirty="0" smtClean="0"/>
              <a:t>-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sz="1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714488"/>
            <a:ext cx="8715436" cy="5000660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ФЕДЕРАЛЬНЫЕ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РЕГИОНАЛЬНЫЕ   МЕСТНЫЕ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УСТАНОВЛЕНЫ НАЛОГОВЫМ КОДЕКСОМ РОССИЙСКОЙ ФЕДЕРАЦИИ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2143108" y="1571612"/>
            <a:ext cx="5072098" cy="50006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Виды налогов</a:t>
            </a:r>
            <a:endParaRPr lang="ru-RU" sz="24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85720" y="3429000"/>
            <a:ext cx="2500330" cy="321471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 обязательны к уплате на всей территории РФ, например</a:t>
            </a:r>
            <a:r>
              <a:rPr lang="en-US" dirty="0" smtClean="0"/>
              <a:t>:</a:t>
            </a:r>
          </a:p>
          <a:p>
            <a:pPr algn="ctr"/>
            <a:r>
              <a:rPr lang="en-US" dirty="0" smtClean="0"/>
              <a:t>-</a:t>
            </a:r>
            <a:r>
              <a:rPr lang="ru-RU" dirty="0" smtClean="0"/>
              <a:t>налог на доходы физических лиц</a:t>
            </a:r>
            <a:r>
              <a:rPr lang="en-US" dirty="0" smtClean="0"/>
              <a:t>;</a:t>
            </a:r>
          </a:p>
          <a:p>
            <a:pPr algn="ctr"/>
            <a:r>
              <a:rPr lang="en-US" dirty="0" smtClean="0"/>
              <a:t>-</a:t>
            </a:r>
            <a:r>
              <a:rPr lang="ru-RU" dirty="0" smtClean="0"/>
              <a:t>акцизы на нефтепродукты</a:t>
            </a:r>
            <a:r>
              <a:rPr lang="en-US" dirty="0" smtClean="0"/>
              <a:t>;</a:t>
            </a:r>
            <a:endParaRPr lang="ru-RU" dirty="0" smtClean="0"/>
          </a:p>
          <a:p>
            <a:pPr algn="ctr"/>
            <a:r>
              <a:rPr lang="ru-RU" dirty="0" smtClean="0"/>
              <a:t>-единый сельскохозяйственный налог</a:t>
            </a:r>
            <a:endParaRPr lang="ru-RU" dirty="0"/>
          </a:p>
        </p:txBody>
      </p:sp>
      <p:sp>
        <p:nvSpPr>
          <p:cNvPr id="6" name="Rounded Rectangle 5"/>
          <p:cNvSpPr/>
          <p:nvPr/>
        </p:nvSpPr>
        <p:spPr>
          <a:xfrm>
            <a:off x="3000364" y="3429000"/>
            <a:ext cx="2643206" cy="321471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 законами субъектов РФ и обязательны к уплате на соответствующих территориях субъектов РФ, например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-налог на имущество организаций</a:t>
            </a:r>
            <a:r>
              <a:rPr lang="en-US" dirty="0" smtClean="0"/>
              <a:t>;</a:t>
            </a:r>
          </a:p>
          <a:p>
            <a:pPr algn="ctr"/>
            <a:r>
              <a:rPr lang="en-US" dirty="0" smtClean="0"/>
              <a:t>-</a:t>
            </a:r>
            <a:r>
              <a:rPr lang="ru-RU" dirty="0" smtClean="0"/>
              <a:t>транспортный налог</a:t>
            </a:r>
            <a:endParaRPr lang="ru-RU" dirty="0"/>
          </a:p>
        </p:txBody>
      </p:sp>
      <p:sp>
        <p:nvSpPr>
          <p:cNvPr id="7" name="Rounded Rectangle 6"/>
          <p:cNvSpPr/>
          <p:nvPr/>
        </p:nvSpPr>
        <p:spPr>
          <a:xfrm>
            <a:off x="5857884" y="3429000"/>
            <a:ext cx="3000396" cy="321471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 нормативными актами представительных органов муниципальных образований и обязательный к уплате на территориях соответствующих муниципальных образований, например</a:t>
            </a:r>
            <a:r>
              <a:rPr lang="en-US" dirty="0" smtClean="0"/>
              <a:t>:</a:t>
            </a:r>
            <a:endParaRPr lang="ru-RU" dirty="0" smtClean="0"/>
          </a:p>
          <a:p>
            <a:pPr algn="ctr"/>
            <a:r>
              <a:rPr lang="ru-RU" dirty="0" smtClean="0"/>
              <a:t>-земельный налог</a:t>
            </a:r>
            <a:r>
              <a:rPr lang="en-US" dirty="0" smtClean="0"/>
              <a:t>;</a:t>
            </a:r>
            <a:endParaRPr lang="ru-RU" dirty="0" smtClean="0"/>
          </a:p>
          <a:p>
            <a:pPr algn="ctr"/>
            <a:r>
              <a:rPr lang="ru-RU" dirty="0" smtClean="0"/>
              <a:t>-налог на имущество физических лиц</a:t>
            </a:r>
            <a:endParaRPr lang="ru-RU" dirty="0"/>
          </a:p>
        </p:txBody>
      </p:sp>
      <p:sp>
        <p:nvSpPr>
          <p:cNvPr id="8" name="Down Arrow 7"/>
          <p:cNvSpPr/>
          <p:nvPr/>
        </p:nvSpPr>
        <p:spPr>
          <a:xfrm>
            <a:off x="1500166" y="3214686"/>
            <a:ext cx="484632" cy="214314"/>
          </a:xfrm>
          <a:prstGeom prst="downArrow">
            <a:avLst>
              <a:gd name="adj1" fmla="val 4445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Down Arrow 8"/>
          <p:cNvSpPr/>
          <p:nvPr/>
        </p:nvSpPr>
        <p:spPr>
          <a:xfrm>
            <a:off x="4143372" y="3214686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Down Arrow 9"/>
          <p:cNvSpPr/>
          <p:nvPr/>
        </p:nvSpPr>
        <p:spPr>
          <a:xfrm>
            <a:off x="7000892" y="3214686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Straight Arrow Connector 11"/>
          <p:cNvCxnSpPr>
            <a:stCxn id="4" idx="4"/>
          </p:cNvCxnSpPr>
          <p:nvPr/>
        </p:nvCxnSpPr>
        <p:spPr>
          <a:xfrm rot="16200000" flipH="1">
            <a:off x="5911461" y="839373"/>
            <a:ext cx="285754" cy="2750363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4" idx="4"/>
          </p:cNvCxnSpPr>
          <p:nvPr/>
        </p:nvCxnSpPr>
        <p:spPr>
          <a:xfrm rot="5400000">
            <a:off x="3089661" y="839374"/>
            <a:ext cx="357192" cy="282180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4"/>
          </p:cNvCxnSpPr>
          <p:nvPr/>
        </p:nvCxnSpPr>
        <p:spPr>
          <a:xfrm rot="5400000">
            <a:off x="4482702" y="2232415"/>
            <a:ext cx="357192" cy="3571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9397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Нормативы зачисления налогов по уровням бюджета на территории Семилукского муниципального района</a:t>
            </a:r>
            <a:endParaRPr lang="ru-R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85860"/>
            <a:ext cx="8643998" cy="5429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Rectangle 3"/>
          <p:cNvSpPr/>
          <p:nvPr/>
        </p:nvSpPr>
        <p:spPr>
          <a:xfrm>
            <a:off x="214282" y="1285860"/>
            <a:ext cx="4643470" cy="10001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Налоги и сборы, установленные законодательством</a:t>
            </a:r>
            <a:endParaRPr lang="ru-RU" b="1" dirty="0"/>
          </a:p>
        </p:txBody>
      </p:sp>
      <p:sp>
        <p:nvSpPr>
          <p:cNvPr id="5" name="Rectangle 4"/>
          <p:cNvSpPr/>
          <p:nvPr/>
        </p:nvSpPr>
        <p:spPr>
          <a:xfrm>
            <a:off x="4929190" y="1285860"/>
            <a:ext cx="1214446" cy="10001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Областной бюджет</a:t>
            </a:r>
            <a:endParaRPr lang="ru-RU" sz="1600" b="1" dirty="0"/>
          </a:p>
        </p:txBody>
      </p:sp>
      <p:sp>
        <p:nvSpPr>
          <p:cNvPr id="6" name="Rectangle 5"/>
          <p:cNvSpPr/>
          <p:nvPr/>
        </p:nvSpPr>
        <p:spPr>
          <a:xfrm>
            <a:off x="6215074" y="1285860"/>
            <a:ext cx="1200152" cy="10001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Бюджет муниципального района</a:t>
            </a:r>
            <a:endParaRPr lang="ru-RU" sz="1600" b="1" dirty="0"/>
          </a:p>
        </p:txBody>
      </p:sp>
      <p:sp>
        <p:nvSpPr>
          <p:cNvPr id="7" name="Rectangle 6"/>
          <p:cNvSpPr/>
          <p:nvPr/>
        </p:nvSpPr>
        <p:spPr>
          <a:xfrm>
            <a:off x="7500958" y="1285860"/>
            <a:ext cx="1128714" cy="10001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Бюджеты городских поселений</a:t>
            </a:r>
            <a:endParaRPr lang="ru-RU" sz="1600" b="1" dirty="0"/>
          </a:p>
        </p:txBody>
      </p:sp>
      <p:sp>
        <p:nvSpPr>
          <p:cNvPr id="8" name="Flowchart: Process 7"/>
          <p:cNvSpPr/>
          <p:nvPr/>
        </p:nvSpPr>
        <p:spPr>
          <a:xfrm>
            <a:off x="1000100" y="2357430"/>
            <a:ext cx="3857652" cy="357190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Налог на прибыль организаций</a:t>
            </a:r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4929190" y="2357430"/>
            <a:ext cx="1214446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100%</a:t>
            </a:r>
            <a:endParaRPr lang="ru-RU" b="1" dirty="0"/>
          </a:p>
        </p:txBody>
      </p:sp>
      <p:sp>
        <p:nvSpPr>
          <p:cNvPr id="10" name="Rectangle 9"/>
          <p:cNvSpPr/>
          <p:nvPr/>
        </p:nvSpPr>
        <p:spPr>
          <a:xfrm>
            <a:off x="6215074" y="2357430"/>
            <a:ext cx="1214446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500958" y="2357430"/>
            <a:ext cx="1143008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00100" y="2786058"/>
            <a:ext cx="3857652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Налог на доходы физических лиц</a:t>
            </a:r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4929190" y="2786058"/>
            <a:ext cx="1214446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51%</a:t>
            </a:r>
            <a:endParaRPr lang="ru-RU" b="1" dirty="0"/>
          </a:p>
        </p:txBody>
      </p:sp>
      <p:sp>
        <p:nvSpPr>
          <p:cNvPr id="14" name="Rectangle 13"/>
          <p:cNvSpPr/>
          <p:nvPr/>
        </p:nvSpPr>
        <p:spPr>
          <a:xfrm>
            <a:off x="6215074" y="2786058"/>
            <a:ext cx="1214446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39%</a:t>
            </a:r>
            <a:endParaRPr lang="ru-RU" b="1" dirty="0"/>
          </a:p>
        </p:txBody>
      </p:sp>
      <p:sp>
        <p:nvSpPr>
          <p:cNvPr id="15" name="Rectangle 14"/>
          <p:cNvSpPr/>
          <p:nvPr/>
        </p:nvSpPr>
        <p:spPr>
          <a:xfrm>
            <a:off x="7500958" y="2786058"/>
            <a:ext cx="1143008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10%</a:t>
            </a:r>
            <a:endParaRPr lang="ru-RU" b="1" dirty="0"/>
          </a:p>
        </p:txBody>
      </p:sp>
      <p:sp>
        <p:nvSpPr>
          <p:cNvPr id="16" name="Rectangle 15"/>
          <p:cNvSpPr/>
          <p:nvPr/>
        </p:nvSpPr>
        <p:spPr>
          <a:xfrm>
            <a:off x="1000100" y="3214686"/>
            <a:ext cx="3857652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Акцизы на нефтепродукты</a:t>
            </a:r>
            <a:endParaRPr lang="ru-RU" dirty="0"/>
          </a:p>
        </p:txBody>
      </p:sp>
      <p:sp>
        <p:nvSpPr>
          <p:cNvPr id="17" name="Rectangle 16"/>
          <p:cNvSpPr/>
          <p:nvPr/>
        </p:nvSpPr>
        <p:spPr>
          <a:xfrm>
            <a:off x="4929190" y="3214686"/>
            <a:ext cx="1214446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90%</a:t>
            </a:r>
            <a:endParaRPr lang="ru-RU" b="1" dirty="0"/>
          </a:p>
        </p:txBody>
      </p:sp>
      <p:sp>
        <p:nvSpPr>
          <p:cNvPr id="18" name="Rectangle 17"/>
          <p:cNvSpPr/>
          <p:nvPr/>
        </p:nvSpPr>
        <p:spPr>
          <a:xfrm>
            <a:off x="6215074" y="3214686"/>
            <a:ext cx="1214446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7500958" y="3214686"/>
            <a:ext cx="1143008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10%</a:t>
            </a:r>
            <a:endParaRPr lang="ru-RU" b="1" dirty="0"/>
          </a:p>
        </p:txBody>
      </p:sp>
      <p:sp>
        <p:nvSpPr>
          <p:cNvPr id="20" name="Rectangle 19"/>
          <p:cNvSpPr/>
          <p:nvPr/>
        </p:nvSpPr>
        <p:spPr>
          <a:xfrm>
            <a:off x="1000100" y="3643314"/>
            <a:ext cx="3857652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Государственная пошлина (по видам)</a:t>
            </a:r>
            <a:endParaRPr lang="ru-RU" dirty="0"/>
          </a:p>
        </p:txBody>
      </p:sp>
      <p:sp>
        <p:nvSpPr>
          <p:cNvPr id="21" name="Rectangle 20"/>
          <p:cNvSpPr/>
          <p:nvPr/>
        </p:nvSpPr>
        <p:spPr>
          <a:xfrm>
            <a:off x="1000100" y="4071942"/>
            <a:ext cx="3857652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Единый налог на вмененный доход</a:t>
            </a:r>
            <a:endParaRPr lang="ru-RU" dirty="0"/>
          </a:p>
        </p:txBody>
      </p:sp>
      <p:sp>
        <p:nvSpPr>
          <p:cNvPr id="22" name="Rectangle 21"/>
          <p:cNvSpPr/>
          <p:nvPr/>
        </p:nvSpPr>
        <p:spPr>
          <a:xfrm>
            <a:off x="1000100" y="4500570"/>
            <a:ext cx="3857652" cy="4286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Единый сельскохозяйственный налог</a:t>
            </a:r>
            <a:endParaRPr lang="ru-RU" dirty="0"/>
          </a:p>
        </p:txBody>
      </p:sp>
      <p:sp>
        <p:nvSpPr>
          <p:cNvPr id="23" name="Rectangle 22"/>
          <p:cNvSpPr/>
          <p:nvPr/>
        </p:nvSpPr>
        <p:spPr>
          <a:xfrm flipH="1">
            <a:off x="214282" y="2357430"/>
            <a:ext cx="714380" cy="2500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федеральные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00100" y="5000636"/>
            <a:ext cx="3857652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Налог на имущество организаций</a:t>
            </a:r>
            <a:endParaRPr lang="ru-RU" dirty="0"/>
          </a:p>
        </p:txBody>
      </p:sp>
      <p:sp>
        <p:nvSpPr>
          <p:cNvPr id="25" name="Rectangle 24"/>
          <p:cNvSpPr/>
          <p:nvPr/>
        </p:nvSpPr>
        <p:spPr>
          <a:xfrm>
            <a:off x="1000100" y="5429264"/>
            <a:ext cx="3857652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Транспортный налог</a:t>
            </a:r>
            <a:endParaRPr lang="ru-RU" dirty="0"/>
          </a:p>
        </p:txBody>
      </p:sp>
      <p:sp>
        <p:nvSpPr>
          <p:cNvPr id="26" name="Rectangle 25"/>
          <p:cNvSpPr/>
          <p:nvPr/>
        </p:nvSpPr>
        <p:spPr>
          <a:xfrm>
            <a:off x="214282" y="4929198"/>
            <a:ext cx="714380" cy="8572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региональные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00100" y="5857892"/>
            <a:ext cx="3857652" cy="3571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Земельный налог</a:t>
            </a:r>
            <a:endParaRPr lang="ru-RU" dirty="0"/>
          </a:p>
        </p:txBody>
      </p:sp>
      <p:sp>
        <p:nvSpPr>
          <p:cNvPr id="28" name="Rectangle 27"/>
          <p:cNvSpPr/>
          <p:nvPr/>
        </p:nvSpPr>
        <p:spPr>
          <a:xfrm>
            <a:off x="1000100" y="6286520"/>
            <a:ext cx="3857652" cy="4286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Налог на имущество физических лиц</a:t>
            </a:r>
            <a:endParaRPr lang="ru-RU" dirty="0"/>
          </a:p>
        </p:txBody>
      </p:sp>
      <p:sp>
        <p:nvSpPr>
          <p:cNvPr id="29" name="Rectangle 28"/>
          <p:cNvSpPr/>
          <p:nvPr/>
        </p:nvSpPr>
        <p:spPr>
          <a:xfrm>
            <a:off x="214282" y="5857892"/>
            <a:ext cx="714380" cy="85725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местные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929190" y="3643314"/>
            <a:ext cx="1214446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100%</a:t>
            </a:r>
            <a:endParaRPr lang="ru-RU" b="1" dirty="0"/>
          </a:p>
        </p:txBody>
      </p:sp>
      <p:sp>
        <p:nvSpPr>
          <p:cNvPr id="31" name="Rectangle 30"/>
          <p:cNvSpPr/>
          <p:nvPr/>
        </p:nvSpPr>
        <p:spPr>
          <a:xfrm>
            <a:off x="6215074" y="3643314"/>
            <a:ext cx="1214446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100%</a:t>
            </a:r>
            <a:endParaRPr lang="ru-RU" b="1" dirty="0"/>
          </a:p>
        </p:txBody>
      </p:sp>
      <p:sp>
        <p:nvSpPr>
          <p:cNvPr id="32" name="Rectangle 31"/>
          <p:cNvSpPr/>
          <p:nvPr/>
        </p:nvSpPr>
        <p:spPr>
          <a:xfrm>
            <a:off x="7500958" y="3643314"/>
            <a:ext cx="1143008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100%</a:t>
            </a:r>
            <a:endParaRPr lang="ru-RU" b="1" dirty="0"/>
          </a:p>
        </p:txBody>
      </p:sp>
      <p:sp>
        <p:nvSpPr>
          <p:cNvPr id="33" name="Rectangle 32"/>
          <p:cNvSpPr/>
          <p:nvPr/>
        </p:nvSpPr>
        <p:spPr>
          <a:xfrm>
            <a:off x="4929190" y="4071942"/>
            <a:ext cx="1214446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Rectangle 33"/>
          <p:cNvSpPr/>
          <p:nvPr/>
        </p:nvSpPr>
        <p:spPr>
          <a:xfrm>
            <a:off x="6215074" y="4071942"/>
            <a:ext cx="1214446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100%</a:t>
            </a:r>
            <a:endParaRPr lang="ru-RU" b="1" dirty="0"/>
          </a:p>
        </p:txBody>
      </p:sp>
      <p:sp>
        <p:nvSpPr>
          <p:cNvPr id="35" name="Rectangle 34"/>
          <p:cNvSpPr/>
          <p:nvPr/>
        </p:nvSpPr>
        <p:spPr>
          <a:xfrm>
            <a:off x="7500958" y="4071942"/>
            <a:ext cx="1143008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Rectangle 35"/>
          <p:cNvSpPr/>
          <p:nvPr/>
        </p:nvSpPr>
        <p:spPr>
          <a:xfrm>
            <a:off x="4929190" y="4500570"/>
            <a:ext cx="1214446" cy="4286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6215074" y="4500570"/>
            <a:ext cx="1214446" cy="4286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50%</a:t>
            </a:r>
            <a:endParaRPr lang="ru-RU" b="1" dirty="0"/>
          </a:p>
        </p:txBody>
      </p:sp>
      <p:sp>
        <p:nvSpPr>
          <p:cNvPr id="38" name="Rectangle 37"/>
          <p:cNvSpPr/>
          <p:nvPr/>
        </p:nvSpPr>
        <p:spPr>
          <a:xfrm>
            <a:off x="7500958" y="4500570"/>
            <a:ext cx="1143008" cy="4286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50%</a:t>
            </a:r>
            <a:endParaRPr lang="ru-RU" b="1" dirty="0"/>
          </a:p>
        </p:txBody>
      </p:sp>
      <p:sp>
        <p:nvSpPr>
          <p:cNvPr id="39" name="Rectangle 38"/>
          <p:cNvSpPr/>
          <p:nvPr/>
        </p:nvSpPr>
        <p:spPr>
          <a:xfrm>
            <a:off x="4929190" y="5000636"/>
            <a:ext cx="1214446" cy="3571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100%</a:t>
            </a:r>
            <a:endParaRPr lang="ru-RU" b="1" dirty="0"/>
          </a:p>
        </p:txBody>
      </p:sp>
      <p:sp>
        <p:nvSpPr>
          <p:cNvPr id="40" name="Rectangle 39"/>
          <p:cNvSpPr/>
          <p:nvPr/>
        </p:nvSpPr>
        <p:spPr>
          <a:xfrm>
            <a:off x="6215074" y="5000636"/>
            <a:ext cx="1214446" cy="3571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Rectangle 40"/>
          <p:cNvSpPr/>
          <p:nvPr/>
        </p:nvSpPr>
        <p:spPr>
          <a:xfrm>
            <a:off x="7500958" y="5000636"/>
            <a:ext cx="1143008" cy="3571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Rectangle 41"/>
          <p:cNvSpPr/>
          <p:nvPr/>
        </p:nvSpPr>
        <p:spPr>
          <a:xfrm>
            <a:off x="4929190" y="5429264"/>
            <a:ext cx="1214446" cy="3571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100%</a:t>
            </a:r>
            <a:endParaRPr lang="ru-RU" b="1" dirty="0"/>
          </a:p>
        </p:txBody>
      </p:sp>
      <p:sp>
        <p:nvSpPr>
          <p:cNvPr id="43" name="Rectangle 42"/>
          <p:cNvSpPr/>
          <p:nvPr/>
        </p:nvSpPr>
        <p:spPr>
          <a:xfrm>
            <a:off x="6215074" y="5429264"/>
            <a:ext cx="1214446" cy="3571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Rectangle 43"/>
          <p:cNvSpPr/>
          <p:nvPr/>
        </p:nvSpPr>
        <p:spPr>
          <a:xfrm>
            <a:off x="7500958" y="5429264"/>
            <a:ext cx="1143008" cy="3571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Rectangle 44"/>
          <p:cNvSpPr/>
          <p:nvPr/>
        </p:nvSpPr>
        <p:spPr>
          <a:xfrm>
            <a:off x="4929190" y="5857892"/>
            <a:ext cx="1214446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Rectangle 45"/>
          <p:cNvSpPr/>
          <p:nvPr/>
        </p:nvSpPr>
        <p:spPr>
          <a:xfrm>
            <a:off x="6215074" y="5857892"/>
            <a:ext cx="1214446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Rectangle 46"/>
          <p:cNvSpPr/>
          <p:nvPr/>
        </p:nvSpPr>
        <p:spPr>
          <a:xfrm>
            <a:off x="7500958" y="5857892"/>
            <a:ext cx="1143008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100%</a:t>
            </a:r>
            <a:endParaRPr lang="ru-RU" b="1" dirty="0"/>
          </a:p>
        </p:txBody>
      </p:sp>
      <p:sp>
        <p:nvSpPr>
          <p:cNvPr id="48" name="Rectangle 47"/>
          <p:cNvSpPr/>
          <p:nvPr/>
        </p:nvSpPr>
        <p:spPr>
          <a:xfrm>
            <a:off x="4929190" y="6286520"/>
            <a:ext cx="1214446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Rectangle 48"/>
          <p:cNvSpPr/>
          <p:nvPr/>
        </p:nvSpPr>
        <p:spPr>
          <a:xfrm>
            <a:off x="6215074" y="6286520"/>
            <a:ext cx="1214446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7500958" y="6286520"/>
            <a:ext cx="1143008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100%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58246" cy="64294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b="1" dirty="0" smtClean="0"/>
              <a:t>Налог на доходы физических лиц (ставки)</a:t>
            </a:r>
            <a:endParaRPr lang="ru-RU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00108"/>
            <a:ext cx="8472518" cy="5572164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800" dirty="0" smtClean="0"/>
              <a:t>                                  </a:t>
            </a:r>
            <a:r>
              <a:rPr lang="ru-RU" sz="2800" u="sng" dirty="0" smtClean="0"/>
              <a:t> Ставка налога 13%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В отдельных случаях</a:t>
            </a:r>
            <a:r>
              <a:rPr lang="en-US" sz="2000" dirty="0" smtClean="0"/>
              <a:t>: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               </a:t>
            </a:r>
            <a:r>
              <a:rPr lang="ru-RU" sz="2600" b="1" dirty="0" smtClean="0"/>
              <a:t>9%</a:t>
            </a:r>
            <a:r>
              <a:rPr lang="ru-RU" sz="2000" dirty="0" smtClean="0"/>
              <a:t> - в отношении доходов от долевого участия</a:t>
            </a:r>
          </a:p>
          <a:p>
            <a:pPr>
              <a:buNone/>
            </a:pPr>
            <a:r>
              <a:rPr lang="ru-RU" sz="2000" dirty="0" smtClean="0"/>
              <a:t>                                       в деятельности организаций, полученных в виде</a:t>
            </a:r>
          </a:p>
          <a:p>
            <a:pPr>
              <a:buNone/>
            </a:pPr>
            <a:r>
              <a:rPr lang="ru-RU" sz="2000" dirty="0" smtClean="0"/>
              <a:t>                                       дивидендов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               </a:t>
            </a:r>
            <a:r>
              <a:rPr lang="ru-RU" sz="2600" b="1" dirty="0" smtClean="0"/>
              <a:t>30%</a:t>
            </a:r>
            <a:r>
              <a:rPr lang="ru-RU" sz="2000" dirty="0" smtClean="0"/>
              <a:t> -в отношении доходов, получаемых </a:t>
            </a:r>
            <a:r>
              <a:rPr lang="ru-RU" sz="2000" dirty="0" err="1" smtClean="0"/>
              <a:t>физи</a:t>
            </a:r>
            <a:r>
              <a:rPr lang="ru-RU" sz="2000" dirty="0" smtClean="0"/>
              <a:t>-</a:t>
            </a:r>
          </a:p>
          <a:p>
            <a:pPr>
              <a:buNone/>
            </a:pPr>
            <a:r>
              <a:rPr lang="ru-RU" sz="2000" dirty="0" smtClean="0"/>
              <a:t>                                        </a:t>
            </a:r>
            <a:r>
              <a:rPr lang="ru-RU" sz="2000" dirty="0" err="1" smtClean="0"/>
              <a:t>ческими</a:t>
            </a:r>
            <a:r>
              <a:rPr lang="ru-RU" sz="2000" dirty="0" smtClean="0"/>
              <a:t> лицами - иностранными гражданами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               </a:t>
            </a:r>
            <a:r>
              <a:rPr lang="ru-RU" sz="2600" b="1" dirty="0" smtClean="0"/>
              <a:t>35%</a:t>
            </a:r>
            <a:r>
              <a:rPr lang="ru-RU" sz="2000" dirty="0" smtClean="0"/>
              <a:t> -в отношении стоимости полученных</a:t>
            </a:r>
          </a:p>
          <a:p>
            <a:pPr>
              <a:buNone/>
            </a:pPr>
            <a:r>
              <a:rPr lang="ru-RU" sz="2000" dirty="0" smtClean="0"/>
              <a:t>                                         выигрышей и призов</a:t>
            </a:r>
            <a:endParaRPr lang="en-US" sz="2000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2714612" y="1000108"/>
            <a:ext cx="3857652" cy="71438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Налог на доходы физических лиц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071934" y="1785926"/>
            <a:ext cx="121444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ounded Rectangle 5"/>
          <p:cNvSpPr/>
          <p:nvPr/>
        </p:nvSpPr>
        <p:spPr>
          <a:xfrm>
            <a:off x="1714480" y="2500306"/>
            <a:ext cx="6215106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Глава 23 Налогового кодекса Российской Федерации</a:t>
            </a:r>
            <a:endParaRPr lang="ru-RU" b="1" dirty="0"/>
          </a:p>
        </p:txBody>
      </p:sp>
      <p:sp>
        <p:nvSpPr>
          <p:cNvPr id="7" name="Right Arrow 6"/>
          <p:cNvSpPr/>
          <p:nvPr/>
        </p:nvSpPr>
        <p:spPr>
          <a:xfrm>
            <a:off x="642910" y="392906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ight Arrow 7"/>
          <p:cNvSpPr/>
          <p:nvPr/>
        </p:nvSpPr>
        <p:spPr>
          <a:xfrm>
            <a:off x="642910" y="4714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ight Arrow 8"/>
          <p:cNvSpPr/>
          <p:nvPr/>
        </p:nvSpPr>
        <p:spPr>
          <a:xfrm>
            <a:off x="642910" y="5429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329642" cy="50006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Налог на доходы физических лиц</a:t>
            </a:r>
            <a:endParaRPr lang="ru-RU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642918"/>
            <a:ext cx="8572560" cy="57864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b="1" dirty="0" smtClean="0"/>
              <a:t>В соответствии со ст. 218-220 главы 23 Налогового кодекса РФ</a:t>
            </a:r>
            <a:endParaRPr lang="ru-RU" sz="17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b="1" dirty="0" smtClean="0"/>
              <a:t>предоставляются налоговые вычеты</a:t>
            </a:r>
            <a:r>
              <a:rPr lang="ru-RU" sz="1700" b="1" dirty="0" smtClean="0"/>
              <a:t>,</a:t>
            </a:r>
            <a:r>
              <a:rPr lang="ru-RU" sz="1700" b="1" dirty="0" smtClean="0">
                <a:solidFill>
                  <a:srgbClr val="FF0000"/>
                </a:solidFill>
              </a:rPr>
              <a:t>                                                     </a:t>
            </a:r>
          </a:p>
          <a:p>
            <a:pPr>
              <a:buNone/>
            </a:pPr>
            <a:r>
              <a:rPr lang="ru-RU" sz="1600" b="1" dirty="0" smtClean="0"/>
              <a:t>           В том числе</a:t>
            </a:r>
            <a:r>
              <a:rPr lang="en-US" sz="1600" b="1" dirty="0" smtClean="0"/>
              <a:t>:</a:t>
            </a:r>
            <a:endParaRPr lang="ru-RU" sz="1700" b="1" dirty="0" smtClean="0"/>
          </a:p>
          <a:p>
            <a:pPr>
              <a:buNone/>
            </a:pPr>
            <a:r>
              <a:rPr lang="ru-RU" sz="2200" b="1" u="sng" dirty="0" smtClean="0"/>
              <a:t>Социальные</a:t>
            </a:r>
            <a:endParaRPr lang="ru-RU" sz="1700" b="1" dirty="0" smtClean="0"/>
          </a:p>
          <a:p>
            <a:pPr>
              <a:buNone/>
            </a:pPr>
            <a:r>
              <a:rPr lang="ru-RU" sz="1600" b="1" dirty="0" smtClean="0"/>
              <a:t>в сумме, уплаченной</a:t>
            </a:r>
            <a:r>
              <a:rPr lang="en-US" sz="1600" b="1" dirty="0" smtClean="0"/>
              <a:t>:</a:t>
            </a:r>
            <a:r>
              <a:rPr lang="ru-RU" sz="1600" b="1" dirty="0" smtClean="0"/>
              <a:t> за обучение (не более 50 тыс. руб.),</a:t>
            </a:r>
          </a:p>
          <a:p>
            <a:pPr>
              <a:buNone/>
            </a:pPr>
            <a:r>
              <a:rPr lang="ru-RU" sz="1600" b="1" dirty="0" smtClean="0"/>
              <a:t>на лечение, дополнительных страховых взносов на </a:t>
            </a:r>
          </a:p>
          <a:p>
            <a:pPr>
              <a:buNone/>
            </a:pPr>
            <a:r>
              <a:rPr lang="ru-RU" sz="1600" b="1" dirty="0" smtClean="0"/>
              <a:t>накопительную часть трудовой пенсии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(не более 120 тыс. рублей)</a:t>
            </a:r>
          </a:p>
          <a:p>
            <a:pPr>
              <a:buNone/>
            </a:pPr>
            <a:r>
              <a:rPr lang="ru-RU" sz="2200" b="1" u="sng" dirty="0" smtClean="0"/>
              <a:t>Стандартные</a:t>
            </a:r>
          </a:p>
          <a:p>
            <a:pPr>
              <a:buNone/>
            </a:pPr>
            <a:r>
              <a:rPr lang="ru-RU" sz="1600" b="1" dirty="0" smtClean="0"/>
              <a:t>в том числе на детей</a:t>
            </a:r>
          </a:p>
          <a:p>
            <a:pPr>
              <a:buNone/>
            </a:pPr>
            <a:r>
              <a:rPr lang="ru-RU" sz="1600" b="1" dirty="0" smtClean="0"/>
              <a:t>1400- на первого ребенка</a:t>
            </a:r>
          </a:p>
          <a:p>
            <a:pPr>
              <a:buNone/>
            </a:pPr>
            <a:r>
              <a:rPr lang="ru-RU" sz="1600" b="1" dirty="0" smtClean="0"/>
              <a:t>1400- на второго ребенка</a:t>
            </a:r>
          </a:p>
          <a:p>
            <a:pPr>
              <a:buNone/>
            </a:pPr>
            <a:r>
              <a:rPr lang="ru-RU" sz="1600" b="1" dirty="0" smtClean="0"/>
              <a:t>3000- на третьего и каждого последующего ребенка</a:t>
            </a:r>
          </a:p>
          <a:p>
            <a:pPr>
              <a:buNone/>
            </a:pPr>
            <a:r>
              <a:rPr lang="ru-RU" sz="2200" b="1" u="sng" dirty="0" smtClean="0"/>
              <a:t>Профессиональные</a:t>
            </a:r>
          </a:p>
          <a:p>
            <a:pPr>
              <a:buNone/>
            </a:pPr>
            <a:r>
              <a:rPr lang="ru-RU" sz="1600" b="1" dirty="0" smtClean="0"/>
              <a:t>Для лиц, получающих авторские вознаграждения </a:t>
            </a:r>
          </a:p>
          <a:p>
            <a:pPr>
              <a:buNone/>
            </a:pPr>
            <a:r>
              <a:rPr lang="ru-RU" sz="2200" b="1" u="sng" dirty="0" smtClean="0"/>
              <a:t>Имущественные</a:t>
            </a:r>
          </a:p>
          <a:p>
            <a:pPr>
              <a:buNone/>
            </a:pPr>
            <a:r>
              <a:rPr lang="ru-RU" sz="1700" b="1" dirty="0" smtClean="0"/>
              <a:t>В том числе на приобретение жилья</a:t>
            </a:r>
          </a:p>
          <a:p>
            <a:pPr>
              <a:buNone/>
            </a:pPr>
            <a:r>
              <a:rPr lang="ru-RU" sz="1700" b="1" dirty="0" smtClean="0">
                <a:solidFill>
                  <a:srgbClr val="FF0000"/>
                </a:solidFill>
              </a:rPr>
              <a:t>(один или несколько объектов имущества,</a:t>
            </a:r>
          </a:p>
          <a:p>
            <a:pPr>
              <a:buNone/>
            </a:pPr>
            <a:r>
              <a:rPr lang="ru-RU" sz="1700" b="1" dirty="0" smtClean="0">
                <a:solidFill>
                  <a:srgbClr val="FF0000"/>
                </a:solidFill>
              </a:rPr>
              <a:t>Не превышающем 2,0 млн. рублей)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4286248" y="3214686"/>
            <a:ext cx="857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72560" cy="86834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700" b="1" dirty="0" smtClean="0"/>
              <a:t>Структура налоговых и неналоговых доходов бюджета Стрелицкого городского поселения в собственных доходах бюджета в 2024 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0079168"/>
              </p:ext>
            </p:extLst>
          </p:nvPr>
        </p:nvGraphicFramePr>
        <p:xfrm>
          <a:off x="3059832" y="1628800"/>
          <a:ext cx="563731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969481"/>
              </p:ext>
            </p:extLst>
          </p:nvPr>
        </p:nvGraphicFramePr>
        <p:xfrm>
          <a:off x="539552" y="2204864"/>
          <a:ext cx="2952328" cy="3995117"/>
        </p:xfrm>
        <a:graphic>
          <a:graphicData uri="http://schemas.openxmlformats.org/drawingml/2006/table">
            <a:tbl>
              <a:tblPr/>
              <a:tblGrid>
                <a:gridCol w="302082"/>
                <a:gridCol w="2650246"/>
              </a:tblGrid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НАЛОГИ НА ПРИБЫЛЬ, </a:t>
                      </a:r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ДОХОДЫ (НАЛОГ</a:t>
                      </a:r>
                      <a:r>
                        <a:rPr lang="ru-RU" sz="1000" b="1" i="0" u="none" strike="noStrike" baseline="0" dirty="0" smtClean="0">
                          <a:effectLst/>
                          <a:latin typeface="Times New Roman"/>
                        </a:rPr>
                        <a:t> НА ДОХОДЫ ФИЗИЧЕСКИХ ЛИЦ)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НАЛОГИ НА ТОВАРЫ (РАБОТЫ, УСЛУГИ), РЕАЛИЗУЕМЫЕ НА ТЕРРИТОРИИ РОССИЙСКОЙ </a:t>
                      </a:r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ФЕДЕРАЦИИ (АКЦИЗЫ)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5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ЕДИНЫЙ СЕЛЬСКОХОЗЯЙСТВЕННЫЙ НАЛОГ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8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НАЛОГ НА ИМУЩЕСТВО ФИЗИЧЕСКИХ ЛИЦ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8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0" u="none" strike="noStrike" dirty="0" smtClean="0"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ЗЕМЕЛЬНЫЙ НАЛОГ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0" u="none" strike="noStrike" dirty="0" smtClean="0">
                          <a:latin typeface="Times New Roman"/>
                        </a:rPr>
                        <a:t>6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0" u="none" strike="noStrike" dirty="0"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2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0" u="none" strike="noStrike" dirty="0"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63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0" u="none" strike="noStrike" dirty="0"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ШТРАФЫ, САНКЦИИ, ВОЗМЕЩЕНИЕ УЩЕРБА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0" u="none" strike="noStrike" dirty="0" smtClean="0">
                          <a:latin typeface="Times New Roman"/>
                        </a:rPr>
                        <a:t>10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ПРОЧИЕ НЕНАЛОГОВЫЕ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8879930"/>
              </p:ext>
            </p:extLst>
          </p:nvPr>
        </p:nvGraphicFramePr>
        <p:xfrm>
          <a:off x="3995936" y="2204864"/>
          <a:ext cx="457200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39784"/>
          </a:xfrm>
        </p:spPr>
        <p:txBody>
          <a:bodyPr>
            <a:noAutofit/>
          </a:bodyPr>
          <a:lstStyle/>
          <a:p>
            <a:r>
              <a:rPr lang="ru-RU" sz="2800" dirty="0" smtClean="0"/>
              <a:t>Структура доходов Стрелицкого городского поселения на 2024 год</a:t>
            </a:r>
            <a:endParaRPr lang="ru-RU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225346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Line Callout 1 5"/>
          <p:cNvSpPr/>
          <p:nvPr/>
        </p:nvSpPr>
        <p:spPr>
          <a:xfrm>
            <a:off x="4071934" y="1285860"/>
            <a:ext cx="2071702" cy="571504"/>
          </a:xfrm>
          <a:prstGeom prst="borderCallout1">
            <a:avLst>
              <a:gd name="adj1" fmla="val 48866"/>
              <a:gd name="adj2" fmla="val -662"/>
              <a:gd name="adj3" fmla="val 112500"/>
              <a:gd name="adj4" fmla="val -38333"/>
            </a:avLst>
          </a:prstGeom>
          <a:solidFill>
            <a:srgbClr val="FFC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 всего</a:t>
            </a:r>
            <a:endParaRPr lang="ru-RU" dirty="0"/>
          </a:p>
        </p:txBody>
      </p:sp>
      <p:sp>
        <p:nvSpPr>
          <p:cNvPr id="7" name="Line Callout 1 6"/>
          <p:cNvSpPr/>
          <p:nvPr/>
        </p:nvSpPr>
        <p:spPr>
          <a:xfrm>
            <a:off x="4786314" y="2000240"/>
            <a:ext cx="1428760" cy="857256"/>
          </a:xfrm>
          <a:prstGeom prst="borderCallout1">
            <a:avLst>
              <a:gd name="adj1" fmla="val 40067"/>
              <a:gd name="adj2" fmla="val 196"/>
              <a:gd name="adj3" fmla="val 131329"/>
              <a:gd name="adj4" fmla="val -100921"/>
            </a:avLst>
          </a:prstGeom>
          <a:solidFill>
            <a:srgbClr val="FFC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Налоговые доходы</a:t>
            </a:r>
            <a:endParaRPr lang="ru-RU" dirty="0"/>
          </a:p>
        </p:txBody>
      </p:sp>
      <p:sp>
        <p:nvSpPr>
          <p:cNvPr id="9" name="Line Callout 1 8"/>
          <p:cNvSpPr/>
          <p:nvPr/>
        </p:nvSpPr>
        <p:spPr>
          <a:xfrm>
            <a:off x="5143504" y="3000372"/>
            <a:ext cx="1071570" cy="1000132"/>
          </a:xfrm>
          <a:prstGeom prst="borderCallout1">
            <a:avLst>
              <a:gd name="adj1" fmla="val 46385"/>
              <a:gd name="adj2" fmla="val 2353"/>
              <a:gd name="adj3" fmla="val 125273"/>
              <a:gd name="adj4" fmla="val -150784"/>
            </a:avLst>
          </a:prstGeom>
          <a:solidFill>
            <a:srgbClr val="FFC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Неналоговые доходы</a:t>
            </a:r>
            <a:endParaRPr lang="ru-RU" dirty="0"/>
          </a:p>
        </p:txBody>
      </p:sp>
      <p:sp>
        <p:nvSpPr>
          <p:cNvPr id="10" name="Line Callout 1 9"/>
          <p:cNvSpPr/>
          <p:nvPr/>
        </p:nvSpPr>
        <p:spPr>
          <a:xfrm>
            <a:off x="5143504" y="4143379"/>
            <a:ext cx="1143008" cy="1044401"/>
          </a:xfrm>
          <a:prstGeom prst="borderCallout1">
            <a:avLst>
              <a:gd name="adj1" fmla="val 49308"/>
              <a:gd name="adj2" fmla="val 891"/>
              <a:gd name="adj3" fmla="val 121795"/>
              <a:gd name="adj4" fmla="val -201466"/>
            </a:avLst>
          </a:prstGeom>
          <a:solidFill>
            <a:srgbClr val="FFC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Безвозмездные поступления</a:t>
            </a:r>
            <a:endParaRPr lang="ru-RU" dirty="0"/>
          </a:p>
        </p:txBody>
      </p:sp>
      <p:sp>
        <p:nvSpPr>
          <p:cNvPr id="11" name="Flowchart: Process 10"/>
          <p:cNvSpPr/>
          <p:nvPr/>
        </p:nvSpPr>
        <p:spPr>
          <a:xfrm>
            <a:off x="6357950" y="2143116"/>
            <a:ext cx="1571636" cy="642942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Безвозмездные поступления</a:t>
            </a:r>
            <a:endParaRPr lang="ru-RU" sz="1600" b="1" dirty="0"/>
          </a:p>
        </p:txBody>
      </p:sp>
      <p:sp>
        <p:nvSpPr>
          <p:cNvPr id="12" name="Rectangle 11"/>
          <p:cNvSpPr/>
          <p:nvPr/>
        </p:nvSpPr>
        <p:spPr>
          <a:xfrm>
            <a:off x="8001024" y="2143116"/>
            <a:ext cx="1000132" cy="64294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Сумма</a:t>
            </a:r>
            <a:endParaRPr lang="ru-RU" sz="1600" b="1" dirty="0"/>
          </a:p>
        </p:txBody>
      </p:sp>
      <p:sp>
        <p:nvSpPr>
          <p:cNvPr id="13" name="Rectangle 12"/>
          <p:cNvSpPr/>
          <p:nvPr/>
        </p:nvSpPr>
        <p:spPr>
          <a:xfrm>
            <a:off x="6357950" y="2857496"/>
            <a:ext cx="1571636" cy="57150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Дотации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01024" y="2857496"/>
            <a:ext cx="1000132" cy="5715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5036</a:t>
            </a:r>
            <a:endParaRPr lang="ru-RU" sz="1600" b="1" dirty="0"/>
          </a:p>
        </p:txBody>
      </p:sp>
      <p:sp>
        <p:nvSpPr>
          <p:cNvPr id="15" name="Rectangle 14"/>
          <p:cNvSpPr/>
          <p:nvPr/>
        </p:nvSpPr>
        <p:spPr>
          <a:xfrm>
            <a:off x="6357950" y="3500438"/>
            <a:ext cx="1571636" cy="57150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Субсидии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001024" y="3500438"/>
            <a:ext cx="1000132" cy="5715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34031,7</a:t>
            </a:r>
            <a:endParaRPr lang="ru-RU" sz="1600" b="1" dirty="0"/>
          </a:p>
        </p:txBody>
      </p:sp>
      <p:sp>
        <p:nvSpPr>
          <p:cNvPr id="19" name="Rectangle 18"/>
          <p:cNvSpPr/>
          <p:nvPr/>
        </p:nvSpPr>
        <p:spPr>
          <a:xfrm>
            <a:off x="6372200" y="4150534"/>
            <a:ext cx="1571636" cy="80291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Субвенции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04981" y="4150534"/>
            <a:ext cx="1000132" cy="8029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340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7786710" y="1500174"/>
            <a:ext cx="1214446" cy="35719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Тыс.руб.</a:t>
            </a:r>
            <a:endParaRPr lang="ru-RU" dirty="0"/>
          </a:p>
        </p:txBody>
      </p:sp>
      <p:sp>
        <p:nvSpPr>
          <p:cNvPr id="23" name="Rectangle 18"/>
          <p:cNvSpPr/>
          <p:nvPr/>
        </p:nvSpPr>
        <p:spPr>
          <a:xfrm>
            <a:off x="6372200" y="5085184"/>
            <a:ext cx="1571636" cy="80291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Иные межбюджетные трансферты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4" name="Rectangle 19"/>
          <p:cNvSpPr/>
          <p:nvPr/>
        </p:nvSpPr>
        <p:spPr>
          <a:xfrm>
            <a:off x="8028384" y="5085184"/>
            <a:ext cx="1000132" cy="8029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12798,69</a:t>
            </a:r>
          </a:p>
          <a:p>
            <a:pPr algn="ctr"/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415342" cy="4714908"/>
          </a:xfrm>
        </p:spPr>
        <p:txBody>
          <a:bodyPr>
            <a:normAutofit fontScale="90000"/>
          </a:bodyPr>
          <a:lstStyle/>
          <a:p>
            <a:r>
              <a:rPr lang="ru-RU" sz="1800" cap="none" dirty="0" smtClean="0"/>
              <a:t>     «Бюджет для граждан» познакомит вас с положениями проекта основного финансового документа Стрелицкого городского поселения Семилукского муниципального района Воронежской области – решением Совета народных депутатов Стрелицкого городского поселения </a:t>
            </a:r>
            <a:r>
              <a:rPr lang="ru-RU" sz="1800" cap="none" dirty="0"/>
              <a:t>С</a:t>
            </a:r>
            <a:r>
              <a:rPr lang="ru-RU" sz="1800" cap="none" dirty="0" smtClean="0"/>
              <a:t>емилукского муниципального района Воронежской области « О бюджете Стрелицкого городского поселения на 2024 год и на плановый период 2025 и 2026 годов».</a:t>
            </a:r>
            <a:br>
              <a:rPr lang="ru-RU" sz="1800" cap="none" dirty="0" smtClean="0"/>
            </a:br>
            <a:r>
              <a:rPr lang="ru-RU" sz="1800" cap="none" dirty="0"/>
              <a:t> </a:t>
            </a:r>
            <a:r>
              <a:rPr lang="ru-RU" sz="1800" cap="none" dirty="0" smtClean="0"/>
              <a:t>      </a:t>
            </a:r>
            <a:br>
              <a:rPr lang="ru-RU" sz="1800" cap="none" dirty="0" smtClean="0"/>
            </a:br>
            <a:r>
              <a:rPr lang="ru-RU" sz="1800" cap="none" dirty="0"/>
              <a:t> </a:t>
            </a:r>
            <a:r>
              <a:rPr lang="ru-RU" sz="1800" cap="none" dirty="0" smtClean="0"/>
              <a:t>   Представленная информация предназначена для широкого круга пользователей и будет интересна и полезна гражданам, в том числе молодым семьям и другим категориям населения.</a:t>
            </a:r>
            <a:br>
              <a:rPr lang="ru-RU" sz="1800" cap="none" dirty="0" smtClean="0"/>
            </a:br>
            <a:r>
              <a:rPr lang="ru-RU" sz="1800" cap="none" dirty="0"/>
              <a:t/>
            </a:r>
            <a:br>
              <a:rPr lang="ru-RU" sz="1800" cap="none" dirty="0"/>
            </a:br>
            <a:r>
              <a:rPr lang="ru-RU" sz="1800" cap="none" dirty="0" smtClean="0"/>
              <a:t>    Граждане – и как налогоплательщики, и как потребители общественных благ-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  <a:br>
              <a:rPr lang="ru-RU" sz="1800" cap="none" dirty="0" smtClean="0"/>
            </a:br>
            <a:r>
              <a:rPr lang="ru-RU" sz="1800" cap="none" dirty="0"/>
              <a:t/>
            </a:r>
            <a:br>
              <a:rPr lang="ru-RU" sz="1800" cap="none" dirty="0"/>
            </a:br>
            <a:r>
              <a:rPr lang="ru-RU" sz="1800" cap="none" dirty="0" smtClean="0"/>
              <a:t>     Мы постарались в доступной и понятной для граждан форме показать основные параметры бюджета  </a:t>
            </a:r>
            <a:r>
              <a:rPr lang="ru-RU" sz="1800" cap="none" dirty="0" err="1" smtClean="0"/>
              <a:t>Стрелицкого</a:t>
            </a:r>
            <a:r>
              <a:rPr lang="ru-RU" sz="1800" cap="none" dirty="0" smtClean="0"/>
              <a:t> городского поселения</a:t>
            </a:r>
            <a:r>
              <a:rPr lang="ru-RU" sz="1600" cap="none" dirty="0" smtClean="0"/>
              <a:t>.</a:t>
            </a:r>
            <a:endParaRPr lang="ru-RU" sz="16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8662" y="500043"/>
            <a:ext cx="7700962" cy="7143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Что такое «Бюджет для граждан»</a:t>
            </a:r>
            <a:r>
              <a:rPr lang="en-US" sz="3600" b="1" dirty="0" smtClean="0">
                <a:solidFill>
                  <a:srgbClr val="FF0000"/>
                </a:solidFill>
              </a:rPr>
              <a:t>?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5111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Местные налоги</a:t>
            </a:r>
            <a:endParaRPr lang="ru-RU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282" y="928670"/>
            <a:ext cx="4357718" cy="5500726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28670"/>
            <a:ext cx="4429156" cy="574069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1800" b="1" dirty="0" smtClean="0"/>
              <a:t>                   </a:t>
            </a:r>
            <a:r>
              <a:rPr lang="ru-RU" sz="1500" b="1" dirty="0" smtClean="0"/>
              <a:t>Ставка налога</a:t>
            </a:r>
          </a:p>
          <a:p>
            <a:pPr>
              <a:buFont typeface="Arial" charset="0"/>
              <a:buChar char="•"/>
            </a:pPr>
            <a:endParaRPr lang="ru-RU" sz="1400" b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/>
              <a:t>С</a:t>
            </a:r>
            <a:r>
              <a:rPr lang="ru-RU" b="1" dirty="0" smtClean="0"/>
              <a:t>тавки </a:t>
            </a:r>
            <a:r>
              <a:rPr lang="ru-RU" b="1" dirty="0"/>
              <a:t>земельного </a:t>
            </a:r>
            <a:r>
              <a:rPr lang="ru-RU" b="1" dirty="0" smtClean="0"/>
              <a:t>налога:</a:t>
            </a:r>
            <a:endParaRPr lang="ru-RU" b="1" dirty="0"/>
          </a:p>
          <a:p>
            <a:r>
              <a:rPr lang="ru-RU" dirty="0"/>
              <a:t>1.1. За земельные участки, отнесенные к землям сельскохозяйственного назначения или к землям в составе зон сельскохозяйственного использования в населенных пунктах и используемых для сельскохозяйственного производства - </a:t>
            </a:r>
            <a:r>
              <a:rPr lang="ru-RU" dirty="0" smtClean="0"/>
              <a:t>0,3%;</a:t>
            </a:r>
            <a:endParaRPr lang="ru-RU" dirty="0"/>
          </a:p>
          <a:p>
            <a:r>
              <a:rPr lang="ru-RU" dirty="0"/>
              <a:t>1.2. За земельные участки занятые жилищным фондом и объектами инженерной инфраструктуры жилищно-коммунального комплекса (за исключением доли в праве на земельный участок, приходящийся на объект, не относящийся к жилищному фонду и к объектам инженерной инфраструктуры жилищно-коммунального комплекса) или приобретенных (предоставленных) для жилищного строительства, за исключением земельных участков, входящих в состав общего имущества многоквартирного дома – </a:t>
            </a:r>
            <a:r>
              <a:rPr lang="ru-RU" dirty="0" smtClean="0"/>
              <a:t>0,3%;</a:t>
            </a:r>
            <a:endParaRPr lang="ru-RU" dirty="0"/>
          </a:p>
          <a:p>
            <a:r>
              <a:rPr lang="ru-RU" dirty="0"/>
              <a:t>1.3. За земельные участки приобретенные (предоставленные) для личного подсобного хозяйства, садоводства, огородничества или животноводства, а также дачного хозяйства – </a:t>
            </a:r>
            <a:r>
              <a:rPr lang="ru-RU" dirty="0" smtClean="0"/>
              <a:t>0,3%;</a:t>
            </a:r>
            <a:endParaRPr lang="ru-RU" dirty="0"/>
          </a:p>
          <a:p>
            <a:r>
              <a:rPr lang="ru-RU" dirty="0"/>
              <a:t>1.4. За земельные участки садоводческих объединений – </a:t>
            </a:r>
            <a:r>
              <a:rPr lang="ru-RU" dirty="0" smtClean="0"/>
              <a:t>0,3%;</a:t>
            </a:r>
            <a:endParaRPr lang="ru-RU" dirty="0"/>
          </a:p>
          <a:p>
            <a:r>
              <a:rPr lang="ru-RU" dirty="0"/>
              <a:t>1.5. За земельные участки, ограниченные в обороте в соответствии с законодательством Российской Федерации, предоставленные для обеспечения обороны, безопасности и таможенных нужд – 0%;</a:t>
            </a:r>
          </a:p>
          <a:p>
            <a:r>
              <a:rPr lang="ru-RU" dirty="0"/>
              <a:t>1.6. За земельные участки, занятые объектами организаций и учреждений народного образования, здравоохранения, социального обеспечения, физической культуры и спорта, искусства и религиозных объектов – </a:t>
            </a:r>
            <a:r>
              <a:rPr lang="ru-RU" dirty="0" smtClean="0"/>
              <a:t>0,01%;</a:t>
            </a:r>
            <a:endParaRPr lang="ru-RU" dirty="0"/>
          </a:p>
          <a:p>
            <a:r>
              <a:rPr lang="ru-RU" dirty="0"/>
              <a:t>1.7. За земельные участки под административно-управленческими объектами – </a:t>
            </a:r>
            <a:r>
              <a:rPr lang="ru-RU" dirty="0" smtClean="0"/>
              <a:t>1,0%;</a:t>
            </a:r>
            <a:endParaRPr lang="ru-RU" dirty="0"/>
          </a:p>
          <a:p>
            <a:r>
              <a:rPr lang="ru-RU" dirty="0"/>
              <a:t>1.8. За земельные участки, предназначенные для размещения торговли, общественного питания, бытового обслуживания – 1,5%;</a:t>
            </a:r>
          </a:p>
          <a:p>
            <a:r>
              <a:rPr lang="ru-RU" dirty="0"/>
              <a:t>1.9. За земельные участки, занятые гаражами, автостоянками, хозяйственными постройками – </a:t>
            </a:r>
            <a:r>
              <a:rPr lang="ru-RU" dirty="0" smtClean="0"/>
              <a:t>1,5%;</a:t>
            </a:r>
            <a:endParaRPr lang="ru-RU" dirty="0"/>
          </a:p>
          <a:p>
            <a:r>
              <a:rPr lang="ru-RU" dirty="0"/>
              <a:t>1.10. За земельные участки, занятые промышленными объектами, объектами материально-технического, продовольственного снабжения, сбыта, заготовок, под объектами транспорта, объектами связи - </a:t>
            </a:r>
            <a:r>
              <a:rPr lang="ru-RU" dirty="0" smtClean="0"/>
              <a:t>1,5%;</a:t>
            </a:r>
            <a:endParaRPr lang="ru-RU" dirty="0"/>
          </a:p>
          <a:p>
            <a:r>
              <a:rPr lang="ru-RU" dirty="0"/>
              <a:t>1.11. За прочие земельные участки – </a:t>
            </a:r>
            <a:r>
              <a:rPr lang="ru-RU" dirty="0" smtClean="0"/>
              <a:t>1,5 </a:t>
            </a:r>
            <a:r>
              <a:rPr lang="ru-RU" dirty="0"/>
              <a:t>%.</a:t>
            </a:r>
          </a:p>
          <a:p>
            <a:r>
              <a:rPr lang="ru-RU" dirty="0"/>
              <a:t>2.Установить для налогоплательщиков-организаций сроки уплаты: </a:t>
            </a:r>
          </a:p>
          <a:p>
            <a:r>
              <a:rPr lang="ru-RU" dirty="0"/>
              <a:t>2.1. Авансовых платежей по налогу за отчетный период - не позднее последнего числа месяца, следующего за истекшим отчетным периодом;</a:t>
            </a:r>
          </a:p>
          <a:p>
            <a:r>
              <a:rPr lang="ru-RU" dirty="0"/>
              <a:t>2.2. Налога за налоговый период - не позднее 1 февраля года, следующего за истекшим налоговым периодом.  </a:t>
            </a:r>
          </a:p>
          <a:p>
            <a:r>
              <a:rPr lang="ru-RU" dirty="0"/>
              <a:t>3. Освободить от уплаты земельного налога:</a:t>
            </a:r>
          </a:p>
          <a:p>
            <a:r>
              <a:rPr lang="ru-RU" dirty="0"/>
              <a:t>3.1. организации, учреждения образования, здравоохранения, социального обеспечения, физической культуры и спорта, культуры и искусства, в отношении земельных участков, предоставленных для непосредственного выполнения возложенных на эти организации и учреждения функции;</a:t>
            </a:r>
          </a:p>
          <a:p>
            <a:r>
              <a:rPr lang="ru-RU" dirty="0"/>
              <a:t>3.2. органы местного самоуправления в отношении земельных участков, занятых административными зданиями и сооружениями, а также в отношении прочих земельных участков под объектами жилищно-коммунального хозяйства и инженерной инфраструктуры.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Rounded Rectangle 4"/>
          <p:cNvSpPr/>
          <p:nvPr/>
        </p:nvSpPr>
        <p:spPr>
          <a:xfrm>
            <a:off x="357158" y="928670"/>
            <a:ext cx="4000528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Налог на имущество физических лиц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857752" y="928670"/>
            <a:ext cx="4000528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Земельный налог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1547664" y="1484784"/>
            <a:ext cx="1357322" cy="288032"/>
          </a:xfrm>
          <a:prstGeom prst="downArrow">
            <a:avLst>
              <a:gd name="adj1" fmla="val 50000"/>
              <a:gd name="adj2" fmla="val 437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Down Arrow 7"/>
          <p:cNvSpPr/>
          <p:nvPr/>
        </p:nvSpPr>
        <p:spPr>
          <a:xfrm>
            <a:off x="6072198" y="1428736"/>
            <a:ext cx="1357322" cy="428628"/>
          </a:xfrm>
          <a:prstGeom prst="downArrow">
            <a:avLst>
              <a:gd name="adj1" fmla="val 50000"/>
              <a:gd name="adj2" fmla="val 437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ounded Rectangle 8"/>
          <p:cNvSpPr/>
          <p:nvPr/>
        </p:nvSpPr>
        <p:spPr>
          <a:xfrm>
            <a:off x="206378" y="1775164"/>
            <a:ext cx="4357718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Глава 32 Налогового кодекса Российской </a:t>
            </a:r>
            <a:r>
              <a:rPr lang="ru-RU" sz="1200" b="1" dirty="0" smtClean="0">
                <a:solidFill>
                  <a:schemeClr val="tx1"/>
                </a:solidFill>
              </a:rPr>
              <a:t>Федерации 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929190" y="1857364"/>
            <a:ext cx="335758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Глава 31 Налогового кодекса Российской Федерации 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3" name="Left Arrow 12"/>
          <p:cNvSpPr/>
          <p:nvPr/>
        </p:nvSpPr>
        <p:spPr>
          <a:xfrm rot="21315776">
            <a:off x="936745" y="522873"/>
            <a:ext cx="2295056" cy="29067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Left Arrow 13"/>
          <p:cNvSpPr/>
          <p:nvPr/>
        </p:nvSpPr>
        <p:spPr>
          <a:xfrm rot="11210324">
            <a:off x="6014040" y="492095"/>
            <a:ext cx="2269752" cy="3586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Flowchart: Terminator 14"/>
          <p:cNvSpPr/>
          <p:nvPr/>
        </p:nvSpPr>
        <p:spPr>
          <a:xfrm>
            <a:off x="3214678" y="357166"/>
            <a:ext cx="2786082" cy="373190"/>
          </a:xfrm>
          <a:prstGeom prst="flowChartTermina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Местные налоги</a:t>
            </a:r>
            <a:endParaRPr lang="ru-RU" sz="2000" b="1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122036"/>
              </p:ext>
            </p:extLst>
          </p:nvPr>
        </p:nvGraphicFramePr>
        <p:xfrm>
          <a:off x="233272" y="2420888"/>
          <a:ext cx="4330824" cy="381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288"/>
                <a:gridCol w="3384376"/>
                <a:gridCol w="568160"/>
              </a:tblGrid>
              <a:tr h="3472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п/п</a:t>
                      </a:r>
                      <a:endParaRPr lang="ru-R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Объекты налогообложения</a:t>
                      </a:r>
                      <a:endParaRPr lang="ru-R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Ставка </a:t>
                      </a:r>
                      <a:r>
                        <a:rPr lang="ru-RU" sz="1000" dirty="0" smtClean="0">
                          <a:effectLst/>
                        </a:rPr>
                        <a:t>налога,%</a:t>
                      </a:r>
                      <a:endParaRPr lang="ru-R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25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</a:t>
                      </a:r>
                      <a:endParaRPr lang="ru-R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 жилые дома, жилые помещения (квартира, комната);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1000" dirty="0">
                          <a:effectLst/>
                        </a:rPr>
                        <a:t>- объекты незавершенного строительства в случае, если проектируемым назначением таких объектов является жилой дом;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1000" dirty="0">
                          <a:effectLst/>
                        </a:rPr>
                        <a:t>- единые недвижимые комплексы, в состав которых входит хотя бы одно жилое помещение (жилой дом);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 гаражи и </a:t>
                      </a:r>
                      <a:r>
                        <a:rPr lang="ru-RU" sz="1000" dirty="0" err="1">
                          <a:effectLst/>
                        </a:rPr>
                        <a:t>машино</a:t>
                      </a:r>
                      <a:r>
                        <a:rPr lang="ru-RU" sz="1000" dirty="0">
                          <a:effectLst/>
                        </a:rPr>
                        <a:t>-места;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 хозяйственные строения или сооружения, площадь каждого из которых не превышает 50 </a:t>
                      </a:r>
                      <a:r>
                        <a:rPr lang="ru-RU" sz="1000" dirty="0" err="1">
                          <a:effectLst/>
                        </a:rPr>
                        <a:t>кв.м</a:t>
                      </a:r>
                      <a:r>
                        <a:rPr lang="ru-RU" sz="1000" dirty="0">
                          <a:effectLst/>
                        </a:rPr>
                        <a:t> и которые расположены на земельных участках, предоставленных для ведения личного подсобного, дачного хозяйства, огородничества, садоводства или индивидуального жилищного строительства</a:t>
                      </a:r>
                      <a:endParaRPr lang="ru-R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0,3</a:t>
                      </a:r>
                      <a:endParaRPr lang="ru-R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06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</a:t>
                      </a:r>
                      <a:endParaRPr lang="ru-R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 объекты налогообложения, включенных в перечень, определяемый в соответствии </a:t>
                      </a:r>
                      <a:r>
                        <a:rPr lang="ru-RU" sz="1000" u="none" dirty="0">
                          <a:effectLst/>
                        </a:rPr>
                        <a:t>с </a:t>
                      </a:r>
                      <a:r>
                        <a:rPr lang="ru-RU" sz="1000" u="none" strike="noStrike" dirty="0">
                          <a:effectLst/>
                          <a:hlinkClick r:id="rId2"/>
                        </a:rPr>
                        <a:t>пунктом 7 статьи 378.2</a:t>
                      </a:r>
                      <a:r>
                        <a:rPr lang="ru-RU" sz="1000" u="none" dirty="0">
                          <a:effectLst/>
                        </a:rPr>
                        <a:t> Налогового кодекса Российской Федерации, объектов налогообложения, предусмотренных </a:t>
                      </a:r>
                      <a:r>
                        <a:rPr lang="ru-RU" sz="1000" u="none" strike="noStrike" dirty="0">
                          <a:effectLst/>
                          <a:hlinkClick r:id="rId3"/>
                        </a:rPr>
                        <a:t>абзацем вторым пункта 10 статьи 378.2</a:t>
                      </a:r>
                      <a:r>
                        <a:rPr lang="ru-RU" sz="1000" u="none" dirty="0">
                          <a:effectLst/>
                        </a:rPr>
                        <a:t> Налогового кодекса Российской </a:t>
                      </a:r>
                      <a:r>
                        <a:rPr lang="ru-RU" sz="1000" dirty="0">
                          <a:effectLst/>
                        </a:rPr>
                        <a:t>Федерации;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 объекты налогообложения, кадастровая стоимость каждого из которых превышает 300 млн. рублей</a:t>
                      </a:r>
                      <a:endParaRPr lang="ru-R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</a:t>
                      </a:r>
                      <a:endParaRPr lang="ru-R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Прочие</a:t>
                      </a:r>
                      <a:endParaRPr lang="ru-R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0,5</a:t>
                      </a:r>
                      <a:endParaRPr lang="ru-R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51128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Межбюджетные трансферты – основной вид безвозмездных перечислений</a:t>
            </a:r>
            <a:br>
              <a:rPr lang="ru-RU" sz="2800" b="1" dirty="0" smtClean="0"/>
            </a:br>
            <a:r>
              <a:rPr lang="ru-RU" sz="2200" b="1" dirty="0" smtClean="0"/>
              <a:t>Межбюджетные трансферты </a:t>
            </a:r>
            <a:r>
              <a:rPr lang="ru-RU" sz="2200" dirty="0" smtClean="0"/>
              <a:t>– это денежные средства, перечисляемые из одного бюджета бюджетной системы Российской Федерации другому.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429684" cy="47863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Flowchart: Process 3"/>
          <p:cNvSpPr/>
          <p:nvPr/>
        </p:nvSpPr>
        <p:spPr>
          <a:xfrm>
            <a:off x="428596" y="1714488"/>
            <a:ext cx="4286280" cy="785818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Виды межбюджетных трансфертов</a:t>
            </a:r>
            <a:endParaRPr lang="ru-RU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4857752" y="1714488"/>
            <a:ext cx="4000528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428596" y="2643182"/>
            <a:ext cx="4286280" cy="11430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/>
              <a:t>Дотации (от лат. «</a:t>
            </a:r>
            <a:r>
              <a:rPr lang="en-US" sz="2400" dirty="0" smtClean="0"/>
              <a:t>Dotatio</a:t>
            </a:r>
            <a:r>
              <a:rPr lang="ru-RU" sz="2400" dirty="0" smtClean="0"/>
              <a:t>» – дар, пожертвование</a:t>
            </a:r>
            <a:endParaRPr lang="ru-RU" sz="2400" dirty="0"/>
          </a:p>
        </p:txBody>
      </p:sp>
      <p:sp>
        <p:nvSpPr>
          <p:cNvPr id="7" name="Rectangle 6"/>
          <p:cNvSpPr/>
          <p:nvPr/>
        </p:nvSpPr>
        <p:spPr>
          <a:xfrm>
            <a:off x="4857752" y="2643182"/>
            <a:ext cx="4000528" cy="11430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Предоставляются без определения конкретной цели их использования</a:t>
            </a:r>
            <a:endParaRPr lang="ru-RU" sz="2000" dirty="0"/>
          </a:p>
        </p:txBody>
      </p:sp>
      <p:sp>
        <p:nvSpPr>
          <p:cNvPr id="8" name="Rectangle 7"/>
          <p:cNvSpPr/>
          <p:nvPr/>
        </p:nvSpPr>
        <p:spPr>
          <a:xfrm>
            <a:off x="428596" y="3929066"/>
            <a:ext cx="4286280" cy="121444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/>
              <a:t>Субвенции (от лат. «</a:t>
            </a:r>
            <a:r>
              <a:rPr lang="en-US" sz="2400" dirty="0" smtClean="0"/>
              <a:t>Subvenire</a:t>
            </a:r>
            <a:r>
              <a:rPr lang="ru-RU" sz="2400" dirty="0" smtClean="0"/>
              <a:t>» – приходить на помощь)</a:t>
            </a:r>
            <a:endParaRPr lang="ru-RU" sz="2400" dirty="0"/>
          </a:p>
        </p:txBody>
      </p:sp>
      <p:sp>
        <p:nvSpPr>
          <p:cNvPr id="9" name="Rectangle 8"/>
          <p:cNvSpPr/>
          <p:nvPr/>
        </p:nvSpPr>
        <p:spPr>
          <a:xfrm>
            <a:off x="4857752" y="3929066"/>
            <a:ext cx="4000528" cy="12001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Предоставляются на финансирование «переданных» другим публично-правовым образованиям полномочий</a:t>
            </a:r>
            <a:endParaRPr lang="ru-RU" sz="2000" dirty="0"/>
          </a:p>
        </p:txBody>
      </p:sp>
      <p:sp>
        <p:nvSpPr>
          <p:cNvPr id="10" name="Rectangle 9"/>
          <p:cNvSpPr/>
          <p:nvPr/>
        </p:nvSpPr>
        <p:spPr>
          <a:xfrm>
            <a:off x="428596" y="5286388"/>
            <a:ext cx="4286280" cy="121444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/>
              <a:t>Субсидии (от лат. «</a:t>
            </a:r>
            <a:r>
              <a:rPr lang="en-US" sz="2400" dirty="0" smtClean="0"/>
              <a:t>Subsidium</a:t>
            </a:r>
            <a:r>
              <a:rPr lang="ru-RU" sz="2400" dirty="0" smtClean="0"/>
              <a:t>»- поддержка</a:t>
            </a:r>
            <a:endParaRPr lang="ru-RU" sz="2400" dirty="0"/>
          </a:p>
        </p:txBody>
      </p:sp>
      <p:sp>
        <p:nvSpPr>
          <p:cNvPr id="11" name="Rectangle 10"/>
          <p:cNvSpPr/>
          <p:nvPr/>
        </p:nvSpPr>
        <p:spPr>
          <a:xfrm>
            <a:off x="4857752" y="5286388"/>
            <a:ext cx="4000528" cy="12001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Предоставляются на условиях долевого </a:t>
            </a:r>
            <a:r>
              <a:rPr lang="ru-RU" sz="2000" dirty="0" err="1" smtClean="0"/>
              <a:t>софинансирования</a:t>
            </a:r>
            <a:r>
              <a:rPr lang="ru-RU" sz="2000" dirty="0" smtClean="0"/>
              <a:t> расходов других бюджетов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96908"/>
          </a:xfrm>
        </p:spPr>
        <p:txBody>
          <a:bodyPr/>
          <a:lstStyle/>
          <a:p>
            <a:r>
              <a:rPr lang="ru-RU" dirty="0" smtClean="0"/>
              <a:t>Расходы бюджета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8429684" cy="484030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Расходы бюджета – это выплачиваемые из бюджета денежные средства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Rounded Rectangle 3"/>
          <p:cNvSpPr/>
          <p:nvPr/>
        </p:nvSpPr>
        <p:spPr>
          <a:xfrm>
            <a:off x="2714612" y="1285860"/>
            <a:ext cx="364333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РАСХОДЫ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57158" y="2786058"/>
            <a:ext cx="2000264" cy="14287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 типам расходных обязательств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2500298" y="2786058"/>
            <a:ext cx="2000264" cy="1500198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 муниципальным программам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714876" y="2786058"/>
            <a:ext cx="2000264" cy="150019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 функциям государства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58016" y="2786058"/>
            <a:ext cx="1928826" cy="1500198"/>
          </a:xfrm>
          <a:prstGeom prst="roundRect">
            <a:avLst/>
          </a:prstGeom>
          <a:ln w="3175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 ведомствам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28992" y="2500306"/>
            <a:ext cx="2286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3250397" y="2678901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214810" y="2214554"/>
            <a:ext cx="571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8" idx="0"/>
          </p:cNvCxnSpPr>
          <p:nvPr/>
        </p:nvCxnSpPr>
        <p:spPr>
          <a:xfrm rot="5400000">
            <a:off x="5572132" y="2643182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428728" y="2143116"/>
            <a:ext cx="6286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7393801" y="2464589"/>
            <a:ext cx="64294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1000100" y="2571744"/>
            <a:ext cx="857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7254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Расходы бюджетов по основным функциям государства</a:t>
            </a:r>
            <a:endParaRPr lang="ru-R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3" y="1071546"/>
            <a:ext cx="8858313" cy="557216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1600" dirty="0" smtClean="0"/>
              <a:t>               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b="1" dirty="0" smtClean="0"/>
              <a:t>Каждый из разделов классификации имеет перечень подразделов, которые отражают основные направления реализации соответствующей функции.</a:t>
            </a:r>
          </a:p>
          <a:p>
            <a:pPr>
              <a:buNone/>
            </a:pPr>
            <a:r>
              <a:rPr lang="ru-RU" sz="1600" b="1" dirty="0" smtClean="0"/>
              <a:t>                Полный перечень разделов и подразделов классификации расходов бюджетов приведен в статье 21 бюджетного кодекса Российской Федерации.</a:t>
            </a:r>
          </a:p>
          <a:p>
            <a:pPr>
              <a:buNone/>
            </a:pPr>
            <a:r>
              <a:rPr lang="ru-RU" sz="1600" b="1" dirty="0" smtClean="0"/>
              <a:t>                Например, в составе раздела «Жилищно-коммунальное хозяйство», в том числе выделяются</a:t>
            </a:r>
            <a:r>
              <a:rPr lang="en-US" sz="1600" b="1" dirty="0" smtClean="0"/>
              <a:t>:</a:t>
            </a:r>
          </a:p>
          <a:p>
            <a:r>
              <a:rPr lang="ru-RU" sz="1600" b="1" dirty="0" smtClean="0"/>
              <a:t>Жилищное хозяйство</a:t>
            </a:r>
            <a:r>
              <a:rPr lang="en-US" sz="1600" b="1" dirty="0" smtClean="0"/>
              <a:t>;</a:t>
            </a:r>
            <a:endParaRPr lang="ru-RU" sz="1600" b="1" dirty="0" smtClean="0"/>
          </a:p>
          <a:p>
            <a:r>
              <a:rPr lang="ru-RU" sz="1600" b="1" dirty="0" smtClean="0"/>
              <a:t>Коммунальное хозяйство</a:t>
            </a:r>
            <a:r>
              <a:rPr lang="en-US" sz="1600" b="1" dirty="0" smtClean="0"/>
              <a:t>;</a:t>
            </a:r>
            <a:endParaRPr lang="ru-RU" sz="1600" b="1" dirty="0" smtClean="0"/>
          </a:p>
          <a:p>
            <a:r>
              <a:rPr lang="ru-RU" sz="1600" b="1" dirty="0" smtClean="0"/>
              <a:t>Благоустройство</a:t>
            </a:r>
            <a:r>
              <a:rPr lang="en-US" sz="1600" b="1" dirty="0" smtClean="0"/>
              <a:t>;</a:t>
            </a:r>
            <a:endParaRPr lang="ru-RU" sz="1600" b="1" dirty="0" smtClean="0"/>
          </a:p>
          <a:p>
            <a:r>
              <a:rPr lang="ru-RU" sz="1600" b="1" dirty="0" smtClean="0"/>
              <a:t>Другие вопросы в области жилищно-коммунального хозяйства.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Flowchart: Process 3"/>
          <p:cNvSpPr/>
          <p:nvPr/>
        </p:nvSpPr>
        <p:spPr>
          <a:xfrm rot="10800000" flipV="1">
            <a:off x="142844" y="1071546"/>
            <a:ext cx="500066" cy="2786082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Общегосударственные вопросы</a:t>
            </a:r>
            <a:endParaRPr lang="ru-RU" dirty="0"/>
          </a:p>
        </p:txBody>
      </p:sp>
      <p:sp>
        <p:nvSpPr>
          <p:cNvPr id="5" name="Rectangle 4"/>
          <p:cNvSpPr/>
          <p:nvPr/>
        </p:nvSpPr>
        <p:spPr>
          <a:xfrm>
            <a:off x="714348" y="1071546"/>
            <a:ext cx="428628" cy="27860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оборона</a:t>
            </a:r>
            <a:endParaRPr lang="ru-RU" dirty="0"/>
          </a:p>
        </p:txBody>
      </p:sp>
      <p:sp>
        <p:nvSpPr>
          <p:cNvPr id="6" name="Rectangle 5"/>
          <p:cNvSpPr/>
          <p:nvPr/>
        </p:nvSpPr>
        <p:spPr>
          <a:xfrm>
            <a:off x="1214414" y="1071546"/>
            <a:ext cx="1000132" cy="27860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безопасность и правоохранительная деятельности</a:t>
            </a:r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2285984" y="1071546"/>
            <a:ext cx="428628" cy="27860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экономика</a:t>
            </a:r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2786050" y="1071546"/>
            <a:ext cx="500066" cy="27860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Жилищно-коммунальное хозяйство</a:t>
            </a:r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357554" y="1071546"/>
            <a:ext cx="500066" cy="27860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Охрана окружающей среды</a:t>
            </a:r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3929058" y="1071546"/>
            <a:ext cx="357190" cy="27860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4357686" y="1071546"/>
            <a:ext cx="428628" cy="27860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Культура, кинематография</a:t>
            </a:r>
            <a:endParaRPr lang="ru-RU" dirty="0"/>
          </a:p>
        </p:txBody>
      </p:sp>
      <p:sp>
        <p:nvSpPr>
          <p:cNvPr id="12" name="Rectangle 11"/>
          <p:cNvSpPr/>
          <p:nvPr/>
        </p:nvSpPr>
        <p:spPr>
          <a:xfrm>
            <a:off x="4857752" y="1071546"/>
            <a:ext cx="357190" cy="27860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Здравоохранение</a:t>
            </a:r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5286380" y="1071546"/>
            <a:ext cx="428628" cy="27860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Социальная политика</a:t>
            </a:r>
            <a:endParaRPr lang="ru-RU" dirty="0"/>
          </a:p>
        </p:txBody>
      </p:sp>
      <p:sp>
        <p:nvSpPr>
          <p:cNvPr id="14" name="Rectangle 13"/>
          <p:cNvSpPr/>
          <p:nvPr/>
        </p:nvSpPr>
        <p:spPr>
          <a:xfrm>
            <a:off x="5786446" y="1071546"/>
            <a:ext cx="571504" cy="27860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Физическая культура и спорт</a:t>
            </a:r>
            <a:endParaRPr lang="ru-RU" dirty="0"/>
          </a:p>
        </p:txBody>
      </p:sp>
      <p:sp>
        <p:nvSpPr>
          <p:cNvPr id="15" name="Rectangle 14"/>
          <p:cNvSpPr/>
          <p:nvPr/>
        </p:nvSpPr>
        <p:spPr>
          <a:xfrm>
            <a:off x="6429388" y="1071546"/>
            <a:ext cx="571504" cy="27860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Средства массовой информации</a:t>
            </a:r>
            <a:endParaRPr lang="ru-RU" dirty="0"/>
          </a:p>
        </p:txBody>
      </p:sp>
      <p:sp>
        <p:nvSpPr>
          <p:cNvPr id="16" name="Rectangle 15"/>
          <p:cNvSpPr/>
          <p:nvPr/>
        </p:nvSpPr>
        <p:spPr>
          <a:xfrm>
            <a:off x="7072330" y="1071546"/>
            <a:ext cx="785818" cy="27860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Обслуживание государственного и муниципального долга</a:t>
            </a:r>
            <a:endParaRPr lang="ru-RU" dirty="0"/>
          </a:p>
        </p:txBody>
      </p:sp>
      <p:sp>
        <p:nvSpPr>
          <p:cNvPr id="17" name="Rectangle 16"/>
          <p:cNvSpPr/>
          <p:nvPr/>
        </p:nvSpPr>
        <p:spPr>
          <a:xfrm>
            <a:off x="8001024" y="1071546"/>
            <a:ext cx="1000132" cy="27860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Межбюджетные трансферты общего характера(дотации)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36828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Ведомственная структура расходов бюджета и бюджетная классификация</a:t>
            </a:r>
            <a:endParaRPr lang="ru-RU" sz="1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14356"/>
            <a:ext cx="8786874" cy="6000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Бюджетная классификация Российской Федерации </a:t>
            </a:r>
            <a:r>
              <a:rPr lang="ru-RU" sz="1400" dirty="0" smtClean="0"/>
              <a:t>– это группировка доходов, расходов и источников финансирования дефицитов бюджетной системы Российской Федерации, Используемая для составления и исполнения бюджетов, составления бюджетной отчетности, обеспечивающей сопоставимость показателей бюджетов бюджетной системы Российской Федерации (статья 18 Бюджетного кодекса).</a:t>
            </a:r>
          </a:p>
          <a:p>
            <a:pPr>
              <a:buNone/>
            </a:pPr>
            <a:r>
              <a:rPr lang="ru-RU" sz="1400" b="1" dirty="0" smtClean="0"/>
              <a:t>Состав бюджетной классификации </a:t>
            </a:r>
            <a:r>
              <a:rPr lang="ru-RU" sz="1400" dirty="0" smtClean="0"/>
              <a:t>(статья 19 Бюджетного кодекса)</a:t>
            </a:r>
          </a:p>
          <a:p>
            <a:r>
              <a:rPr lang="ru-RU" sz="1400" dirty="0" smtClean="0"/>
              <a:t>Классификация доходов бюджетов</a:t>
            </a:r>
            <a:r>
              <a:rPr lang="en-US" sz="1400" dirty="0" smtClean="0"/>
              <a:t>;</a:t>
            </a:r>
            <a:endParaRPr lang="ru-RU" sz="1400" dirty="0" smtClean="0"/>
          </a:p>
          <a:p>
            <a:r>
              <a:rPr lang="ru-RU" sz="1400" dirty="0" smtClean="0"/>
              <a:t>Классификация расходов бюджетов</a:t>
            </a:r>
            <a:r>
              <a:rPr lang="en-US" sz="1400" dirty="0" smtClean="0"/>
              <a:t>;</a:t>
            </a:r>
          </a:p>
          <a:p>
            <a:r>
              <a:rPr lang="ru-RU" sz="1400" dirty="0" smtClean="0"/>
              <a:t>Классификация источников финансирования дефицитов бюджетов</a:t>
            </a:r>
            <a:r>
              <a:rPr lang="en-US" sz="1400" dirty="0" smtClean="0"/>
              <a:t>;</a:t>
            </a:r>
            <a:endParaRPr lang="ru-RU" sz="1400" dirty="0" smtClean="0"/>
          </a:p>
          <a:p>
            <a:r>
              <a:rPr lang="ru-RU" sz="1400" dirty="0" smtClean="0"/>
              <a:t>Классификация операций публично-правовых образований</a:t>
            </a:r>
          </a:p>
          <a:p>
            <a:r>
              <a:rPr lang="ru-RU" sz="1400" dirty="0" smtClean="0"/>
              <a:t>(«классификация операций сектора государственного управления</a:t>
            </a:r>
            <a:r>
              <a:rPr lang="ru-RU" sz="1400" smtClean="0"/>
              <a:t>» КОСГУ)</a:t>
            </a:r>
            <a:endParaRPr lang="ru-RU" sz="1400" dirty="0" smtClean="0"/>
          </a:p>
          <a:p>
            <a:pPr>
              <a:buNone/>
            </a:pPr>
            <a:r>
              <a:rPr lang="ru-RU" sz="1800" b="1" dirty="0" smtClean="0"/>
              <a:t>Структура 20-значного, единого для всех бюджетов бюджетной системы Российской Федерации, кода классификации расходов бюджетов (ведомственная структура)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5072034" y="1857364"/>
            <a:ext cx="3929122" cy="64294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Классификация расходов- основа для построения ведомственной структуры  расходов соответствующего бюджета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3428992" y="2285992"/>
            <a:ext cx="171451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42844" y="4572008"/>
            <a:ext cx="428628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Rectangle 16"/>
          <p:cNvSpPr/>
          <p:nvPr/>
        </p:nvSpPr>
        <p:spPr>
          <a:xfrm>
            <a:off x="571472" y="4572008"/>
            <a:ext cx="428628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8" name="Rectangle 17"/>
          <p:cNvSpPr/>
          <p:nvPr/>
        </p:nvSpPr>
        <p:spPr>
          <a:xfrm>
            <a:off x="1000100" y="4572008"/>
            <a:ext cx="357190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0" name="Rectangle 19"/>
          <p:cNvSpPr/>
          <p:nvPr/>
        </p:nvSpPr>
        <p:spPr>
          <a:xfrm>
            <a:off x="1357290" y="4572008"/>
            <a:ext cx="500066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1" name="Rectangle 20"/>
          <p:cNvSpPr/>
          <p:nvPr/>
        </p:nvSpPr>
        <p:spPr>
          <a:xfrm>
            <a:off x="1857356" y="4572008"/>
            <a:ext cx="500066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2" name="Rounded Rectangle 21"/>
          <p:cNvSpPr/>
          <p:nvPr/>
        </p:nvSpPr>
        <p:spPr>
          <a:xfrm>
            <a:off x="142844" y="4857760"/>
            <a:ext cx="1214446" cy="17859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Уникальный код для каждого главного распорядителя бюджетных средств (ГРБС-32)</a:t>
            </a:r>
          </a:p>
          <a:p>
            <a:pPr algn="ctr"/>
            <a:endParaRPr lang="ru-RU" sz="1100" dirty="0"/>
          </a:p>
        </p:txBody>
      </p:sp>
      <p:sp>
        <p:nvSpPr>
          <p:cNvPr id="23" name="Rounded Rectangle 22"/>
          <p:cNvSpPr/>
          <p:nvPr/>
        </p:nvSpPr>
        <p:spPr>
          <a:xfrm>
            <a:off x="1357290" y="4857760"/>
            <a:ext cx="1000132" cy="1857388"/>
          </a:xfrm>
          <a:prstGeom prst="roundRect">
            <a:avLst>
              <a:gd name="adj" fmla="val 3817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Разделы </a:t>
            </a:r>
            <a:r>
              <a:rPr lang="ru-RU" sz="1100" dirty="0" smtClean="0"/>
              <a:t>определяют отраслевое направление расходов (…образование..)</a:t>
            </a:r>
            <a:endParaRPr lang="ru-RU" sz="1100" dirty="0"/>
          </a:p>
        </p:txBody>
      </p:sp>
      <p:sp>
        <p:nvSpPr>
          <p:cNvPr id="24" name="Rectangle 23"/>
          <p:cNvSpPr/>
          <p:nvPr/>
        </p:nvSpPr>
        <p:spPr>
          <a:xfrm>
            <a:off x="2357422" y="4572008"/>
            <a:ext cx="500066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5" name="Rectangle 24"/>
          <p:cNvSpPr/>
          <p:nvPr/>
        </p:nvSpPr>
        <p:spPr>
          <a:xfrm>
            <a:off x="2857488" y="4572008"/>
            <a:ext cx="500066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6" name="Rounded Rectangle 25"/>
          <p:cNvSpPr/>
          <p:nvPr/>
        </p:nvSpPr>
        <p:spPr>
          <a:xfrm>
            <a:off x="2357422" y="4857760"/>
            <a:ext cx="1000132" cy="18573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Подразделы </a:t>
            </a:r>
            <a:r>
              <a:rPr lang="ru-RU" sz="1100" dirty="0" smtClean="0"/>
              <a:t>детализируют направления в разделах (дошкольное образование</a:t>
            </a:r>
            <a:endParaRPr lang="ru-RU" sz="1100" dirty="0"/>
          </a:p>
        </p:txBody>
      </p:sp>
      <p:sp>
        <p:nvSpPr>
          <p:cNvPr id="27" name="Rectangle 26"/>
          <p:cNvSpPr/>
          <p:nvPr/>
        </p:nvSpPr>
        <p:spPr>
          <a:xfrm>
            <a:off x="3357554" y="4572008"/>
            <a:ext cx="357190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8" name="Rectangle 27"/>
          <p:cNvSpPr/>
          <p:nvPr/>
        </p:nvSpPr>
        <p:spPr>
          <a:xfrm>
            <a:off x="3714744" y="4572008"/>
            <a:ext cx="357190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29" name="Rectangle 28"/>
          <p:cNvSpPr/>
          <p:nvPr/>
        </p:nvSpPr>
        <p:spPr>
          <a:xfrm>
            <a:off x="4071934" y="4572008"/>
            <a:ext cx="428628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0" name="Rectangle 29"/>
          <p:cNvSpPr/>
          <p:nvPr/>
        </p:nvSpPr>
        <p:spPr>
          <a:xfrm>
            <a:off x="4500562" y="4572008"/>
            <a:ext cx="428628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31" name="Rectangle 30"/>
          <p:cNvSpPr/>
          <p:nvPr/>
        </p:nvSpPr>
        <p:spPr>
          <a:xfrm>
            <a:off x="4929190" y="4572008"/>
            <a:ext cx="428628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32" name="Rectangle 31"/>
          <p:cNvSpPr/>
          <p:nvPr/>
        </p:nvSpPr>
        <p:spPr>
          <a:xfrm>
            <a:off x="5357818" y="4572008"/>
            <a:ext cx="428628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33" name="Rectangle 32"/>
          <p:cNvSpPr/>
          <p:nvPr/>
        </p:nvSpPr>
        <p:spPr>
          <a:xfrm>
            <a:off x="5786446" y="4572008"/>
            <a:ext cx="428628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34" name="Rectangle 33"/>
          <p:cNvSpPr/>
          <p:nvPr/>
        </p:nvSpPr>
        <p:spPr>
          <a:xfrm>
            <a:off x="6215074" y="4572008"/>
            <a:ext cx="428628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35" name="Rectangle 34"/>
          <p:cNvSpPr/>
          <p:nvPr/>
        </p:nvSpPr>
        <p:spPr>
          <a:xfrm>
            <a:off x="6643702" y="4572008"/>
            <a:ext cx="500066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</a:t>
            </a:r>
            <a:endParaRPr lang="ru-RU" dirty="0"/>
          </a:p>
        </p:txBody>
      </p:sp>
      <p:sp>
        <p:nvSpPr>
          <p:cNvPr id="36" name="Rectangle 35"/>
          <p:cNvSpPr/>
          <p:nvPr/>
        </p:nvSpPr>
        <p:spPr>
          <a:xfrm>
            <a:off x="7143768" y="4572008"/>
            <a:ext cx="428628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17</a:t>
            </a:r>
            <a:endParaRPr lang="ru-RU" dirty="0"/>
          </a:p>
        </p:txBody>
      </p:sp>
      <p:sp>
        <p:nvSpPr>
          <p:cNvPr id="37" name="Rectangle 36"/>
          <p:cNvSpPr/>
          <p:nvPr/>
        </p:nvSpPr>
        <p:spPr>
          <a:xfrm>
            <a:off x="7572396" y="4572008"/>
            <a:ext cx="428628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18</a:t>
            </a:r>
            <a:endParaRPr lang="ru-RU" dirty="0"/>
          </a:p>
        </p:txBody>
      </p:sp>
      <p:sp>
        <p:nvSpPr>
          <p:cNvPr id="38" name="Rectangle 37"/>
          <p:cNvSpPr/>
          <p:nvPr/>
        </p:nvSpPr>
        <p:spPr>
          <a:xfrm>
            <a:off x="8001024" y="4572008"/>
            <a:ext cx="500066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19</a:t>
            </a:r>
            <a:endParaRPr lang="ru-RU" dirty="0"/>
          </a:p>
        </p:txBody>
      </p:sp>
      <p:sp>
        <p:nvSpPr>
          <p:cNvPr id="39" name="Rectangle 38"/>
          <p:cNvSpPr/>
          <p:nvPr/>
        </p:nvSpPr>
        <p:spPr>
          <a:xfrm>
            <a:off x="8501090" y="4572008"/>
            <a:ext cx="500066" cy="285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40" name="Rounded Rectangle 39"/>
          <p:cNvSpPr/>
          <p:nvPr/>
        </p:nvSpPr>
        <p:spPr>
          <a:xfrm>
            <a:off x="3357554" y="4857760"/>
            <a:ext cx="4238782" cy="18573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Целевые статьи </a:t>
            </a:r>
            <a:r>
              <a:rPr lang="ru-RU" sz="1200" dirty="0" smtClean="0"/>
              <a:t>обеспечивают привязку бюджетных ассигнований к конкретным программам, направлениям деятельности и участникам бюджетного процесса в рамках подразделов</a:t>
            </a:r>
            <a:endParaRPr lang="ru-RU" sz="1200" dirty="0"/>
          </a:p>
        </p:txBody>
      </p:sp>
      <p:sp>
        <p:nvSpPr>
          <p:cNvPr id="42" name="Rounded Rectangle 41"/>
          <p:cNvSpPr/>
          <p:nvPr/>
        </p:nvSpPr>
        <p:spPr>
          <a:xfrm>
            <a:off x="7572396" y="4857760"/>
            <a:ext cx="1357322" cy="18573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Виды расходов </a:t>
            </a:r>
            <a:r>
              <a:rPr lang="ru-RU" sz="1100" dirty="0" smtClean="0"/>
              <a:t>указывают вид бюджетных ассигнований (выплаты персоналу, закупки, инвестиции и т.д.)</a:t>
            </a:r>
          </a:p>
          <a:p>
            <a:pPr algn="ctr"/>
            <a:endParaRPr lang="ru-RU" sz="900" dirty="0"/>
          </a:p>
        </p:txBody>
      </p:sp>
      <p:sp>
        <p:nvSpPr>
          <p:cNvPr id="43" name="Rounded Rectangle 42"/>
          <p:cNvSpPr/>
          <p:nvPr/>
        </p:nvSpPr>
        <p:spPr>
          <a:xfrm>
            <a:off x="142844" y="3786190"/>
            <a:ext cx="1214446" cy="78581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Код главного распорядителя бюджетных средств</a:t>
            </a:r>
            <a:endParaRPr lang="ru-RU" sz="1200" b="1" dirty="0"/>
          </a:p>
        </p:txBody>
      </p:sp>
      <p:sp>
        <p:nvSpPr>
          <p:cNvPr id="44" name="Rounded Rectangle 43"/>
          <p:cNvSpPr/>
          <p:nvPr/>
        </p:nvSpPr>
        <p:spPr>
          <a:xfrm>
            <a:off x="1357290" y="3786190"/>
            <a:ext cx="1000132" cy="78581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Код раздела</a:t>
            </a:r>
            <a:endParaRPr lang="ru-RU" sz="1100" b="1" dirty="0"/>
          </a:p>
        </p:txBody>
      </p:sp>
      <p:sp>
        <p:nvSpPr>
          <p:cNvPr id="45" name="Rounded Rectangle 44"/>
          <p:cNvSpPr/>
          <p:nvPr/>
        </p:nvSpPr>
        <p:spPr>
          <a:xfrm>
            <a:off x="2357422" y="3786190"/>
            <a:ext cx="1000132" cy="78581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Код подраздела</a:t>
            </a:r>
            <a:endParaRPr lang="ru-RU" sz="1100" b="1" dirty="0"/>
          </a:p>
        </p:txBody>
      </p:sp>
      <p:sp>
        <p:nvSpPr>
          <p:cNvPr id="46" name="Rounded Rectangle 45"/>
          <p:cNvSpPr/>
          <p:nvPr/>
        </p:nvSpPr>
        <p:spPr>
          <a:xfrm>
            <a:off x="3357554" y="3786190"/>
            <a:ext cx="4238782" cy="78581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Код целевой статьи</a:t>
            </a:r>
            <a:endParaRPr lang="ru-RU" sz="1100" b="1" dirty="0"/>
          </a:p>
        </p:txBody>
      </p:sp>
      <p:sp>
        <p:nvSpPr>
          <p:cNvPr id="48" name="Rounded Rectangle 47"/>
          <p:cNvSpPr/>
          <p:nvPr/>
        </p:nvSpPr>
        <p:spPr>
          <a:xfrm>
            <a:off x="7572396" y="3786190"/>
            <a:ext cx="1428760" cy="78581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Код вида расходов</a:t>
            </a:r>
            <a:endParaRPr lang="ru-RU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3971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Открытые Государственные информационные ресурсы</a:t>
            </a:r>
            <a:endParaRPr lang="ru-R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785794"/>
            <a:ext cx="8501122" cy="5857916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dirty="0"/>
          </a:p>
        </p:txBody>
      </p:sp>
      <p:sp>
        <p:nvSpPr>
          <p:cNvPr id="4" name="Rounded Rectangle 3"/>
          <p:cNvSpPr/>
          <p:nvPr/>
        </p:nvSpPr>
        <p:spPr>
          <a:xfrm>
            <a:off x="2786050" y="785794"/>
            <a:ext cx="6143668" cy="50006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Информация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28596" y="785794"/>
            <a:ext cx="2286016" cy="50006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Ссылка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786050" y="1428736"/>
            <a:ext cx="6143668" cy="13573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Общая статистика по видам и типам учреждений в разрезе регионов и видов деятельности учреждений, информация по учреждениям, оказывающим определенную услугу (выполняющим определенную работу) в  разрезе регионов и видов деятельности учреждений, информация об общей стоимости имущества учреждений в зависимости от учредителя, региона и типа учреждения, рейтинг государственных (муниципальных) учреждений по платным и бесплатным услугам, сформированный на основании оценок, оставленных пользователями и др.</a:t>
            </a:r>
            <a:endParaRPr lang="ru-RU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2786050" y="2857496"/>
            <a:ext cx="6143668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Реестр планов-графиков размещения заказов и планов закупок, единый реестр государственных и муниципальных контрактов, размеры экономии в результате снижения стоимости закупок по субъектам РФ и ведомствам федерального уровня, топ-рейтинг заказов и контрактов и др.</a:t>
            </a:r>
            <a:endParaRPr lang="ru-RU" sz="1200" dirty="0"/>
          </a:p>
        </p:txBody>
      </p:sp>
      <p:sp>
        <p:nvSpPr>
          <p:cNvPr id="8" name="Rounded Rectangle 7"/>
          <p:cNvSpPr/>
          <p:nvPr/>
        </p:nvSpPr>
        <p:spPr>
          <a:xfrm>
            <a:off x="2786050" y="3714752"/>
            <a:ext cx="6143668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Площадка для общественного обсуждения предлагаемых в Бюджетный кодекс РФ изменений, анализа лучшего опыта, а также базу информационно-аналитических материалов, посвященных вопросам реализации положений действующей редакции Бюджетного кодекса РФ</a:t>
            </a:r>
            <a:endParaRPr lang="ru-RU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2786050" y="4572008"/>
            <a:ext cx="6143668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Об исполнении бюджетов всех уровней субъектов Российской Федерации, о межбюджетных трансфертах и другая информация из открытых официальных источников (Минфин России, Казначейство России).</a:t>
            </a:r>
            <a:endParaRPr lang="ru-RU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2786050" y="5214950"/>
            <a:ext cx="6143668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 доходах  и расходах федерального бюджета регионам, расходов на </a:t>
            </a:r>
            <a:r>
              <a:rPr lang="ru-RU" sz="1200" dirty="0" err="1" smtClean="0"/>
              <a:t>госзакупки</a:t>
            </a:r>
            <a:r>
              <a:rPr lang="ru-RU" sz="1200" dirty="0" smtClean="0"/>
              <a:t>, </a:t>
            </a:r>
            <a:r>
              <a:rPr lang="ru-RU" sz="1200" dirty="0" err="1" smtClean="0"/>
              <a:t>на</a:t>
            </a:r>
            <a:r>
              <a:rPr lang="ru-RU" sz="1200" dirty="0" smtClean="0"/>
              <a:t> здравоохранение и др.</a:t>
            </a:r>
            <a:endParaRPr lang="ru-RU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2786050" y="5786454"/>
            <a:ext cx="6143668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Материалы по зарубежному опыту в сфере реформирования бюджетного процесса, ссылки на министерства финансов стран Европы, зарубежные образовательные сайты об общественных финансах, «Путеводитель по российскому бюджету» (издание 2006 года)</a:t>
            </a:r>
            <a:endParaRPr lang="ru-RU" sz="1200" dirty="0"/>
          </a:p>
        </p:txBody>
      </p:sp>
      <p:sp>
        <p:nvSpPr>
          <p:cNvPr id="14" name="Rounded Rectangle 13"/>
          <p:cNvSpPr/>
          <p:nvPr/>
        </p:nvSpPr>
        <p:spPr>
          <a:xfrm>
            <a:off x="428596" y="1428736"/>
            <a:ext cx="2286016" cy="12858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www.bus.gov.ru</a:t>
            </a:r>
            <a:endParaRPr lang="ru-RU" dirty="0"/>
          </a:p>
        </p:txBody>
      </p:sp>
      <p:sp>
        <p:nvSpPr>
          <p:cNvPr id="15" name="Rounded Rectangle 14"/>
          <p:cNvSpPr/>
          <p:nvPr/>
        </p:nvSpPr>
        <p:spPr>
          <a:xfrm>
            <a:off x="428596" y="2786058"/>
            <a:ext cx="2286016" cy="85725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www.zakupki.gov.ru</a:t>
            </a:r>
            <a:endParaRPr lang="ru-RU" dirty="0"/>
          </a:p>
        </p:txBody>
      </p:sp>
      <p:sp>
        <p:nvSpPr>
          <p:cNvPr id="16" name="Rounded Rectangle 15"/>
          <p:cNvSpPr/>
          <p:nvPr/>
        </p:nvSpPr>
        <p:spPr>
          <a:xfrm>
            <a:off x="428596" y="3714752"/>
            <a:ext cx="2286016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http://budcodex.ru</a:t>
            </a:r>
            <a:endParaRPr lang="ru-RU" dirty="0"/>
          </a:p>
        </p:txBody>
      </p:sp>
      <p:sp>
        <p:nvSpPr>
          <p:cNvPr id="17" name="Rounded Rectangle 16"/>
          <p:cNvSpPr/>
          <p:nvPr/>
        </p:nvSpPr>
        <p:spPr>
          <a:xfrm>
            <a:off x="428596" y="4429132"/>
            <a:ext cx="2286016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http://iminfin.ru</a:t>
            </a:r>
            <a:endParaRPr lang="ru-RU" dirty="0"/>
          </a:p>
        </p:txBody>
      </p:sp>
      <p:sp>
        <p:nvSpPr>
          <p:cNvPr id="18" name="Rounded Rectangle 17"/>
          <p:cNvSpPr/>
          <p:nvPr/>
        </p:nvSpPr>
        <p:spPr>
          <a:xfrm>
            <a:off x="428596" y="5214950"/>
            <a:ext cx="228601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budget4me.ru</a:t>
            </a:r>
            <a:endParaRPr lang="ru-RU" dirty="0"/>
          </a:p>
        </p:txBody>
      </p:sp>
      <p:sp>
        <p:nvSpPr>
          <p:cNvPr id="19" name="Rounded Rectangle 18"/>
          <p:cNvSpPr/>
          <p:nvPr/>
        </p:nvSpPr>
        <p:spPr>
          <a:xfrm>
            <a:off x="428596" y="5786454"/>
            <a:ext cx="2286016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www.openbudget.ru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582594"/>
          </a:xfrm>
        </p:spPr>
        <p:txBody>
          <a:bodyPr>
            <a:normAutofit/>
          </a:bodyPr>
          <a:lstStyle/>
          <a:p>
            <a:r>
              <a:rPr lang="ru-RU" sz="2400" smtClean="0"/>
              <a:t>Открытые Государственные информационные ресурсы</a:t>
            </a:r>
            <a:endParaRPr lang="ru-RU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7158" y="1142985"/>
            <a:ext cx="3714776" cy="50006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Ссылка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214810" y="1142984"/>
            <a:ext cx="4714908" cy="50006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Информация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7158" y="1714488"/>
            <a:ext cx="371477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www.kremlin.ru</a:t>
            </a:r>
            <a:endParaRPr lang="ru-RU" dirty="0"/>
          </a:p>
        </p:txBody>
      </p:sp>
      <p:sp>
        <p:nvSpPr>
          <p:cNvPr id="8" name="Rounded Rectangle 7"/>
          <p:cNvSpPr/>
          <p:nvPr/>
        </p:nvSpPr>
        <p:spPr>
          <a:xfrm>
            <a:off x="4214810" y="1714488"/>
            <a:ext cx="4714908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Бюджетные послания Президента Российской Федерации, Указы Президента Российской Федерации от 7 мая 2012 года.</a:t>
            </a:r>
            <a:endParaRPr lang="ru-RU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4214810" y="2285992"/>
            <a:ext cx="4714908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 проекте «Бюджет для граждан»,  обсуждения и события по вопросу открытых данных.</a:t>
            </a:r>
            <a:endParaRPr lang="ru-RU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357158" y="2285992"/>
            <a:ext cx="3714776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http://</a:t>
            </a:r>
            <a:r>
              <a:rPr lang="ru-RU" dirty="0" smtClean="0"/>
              <a:t>большое </a:t>
            </a:r>
            <a:r>
              <a:rPr lang="ru-RU" dirty="0" err="1" smtClean="0"/>
              <a:t>правительство.рф</a:t>
            </a:r>
            <a:r>
              <a:rPr lang="ru-RU" dirty="0" smtClean="0"/>
              <a:t>/</a:t>
            </a:r>
            <a:endParaRPr lang="ru-RU" dirty="0"/>
          </a:p>
        </p:txBody>
      </p:sp>
      <p:sp>
        <p:nvSpPr>
          <p:cNvPr id="11" name="Rounded Rectangle 10"/>
          <p:cNvSpPr/>
          <p:nvPr/>
        </p:nvSpPr>
        <p:spPr>
          <a:xfrm>
            <a:off x="4214810" y="2928934"/>
            <a:ext cx="4714908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 федеральном бюджете, бюджетной политике, электронном бюджете, Резервном фонде и Фонде национального благосостояния, государственном долге, а также иная информация.</a:t>
            </a:r>
            <a:endParaRPr lang="ru-RU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357158" y="2928934"/>
            <a:ext cx="371477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www.minfin.ru</a:t>
            </a:r>
            <a:endParaRPr lang="ru-RU" dirty="0"/>
          </a:p>
        </p:txBody>
      </p:sp>
      <p:sp>
        <p:nvSpPr>
          <p:cNvPr id="13" name="Rounded Rectangle 12"/>
          <p:cNvSpPr/>
          <p:nvPr/>
        </p:nvSpPr>
        <p:spPr>
          <a:xfrm>
            <a:off x="357158" y="3643314"/>
            <a:ext cx="3714776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www.roskazna.ru</a:t>
            </a:r>
            <a:endParaRPr lang="ru-RU" dirty="0"/>
          </a:p>
        </p:txBody>
      </p:sp>
      <p:sp>
        <p:nvSpPr>
          <p:cNvPr id="14" name="Rounded Rectangle 13"/>
          <p:cNvSpPr/>
          <p:nvPr/>
        </p:nvSpPr>
        <p:spPr>
          <a:xfrm>
            <a:off x="4214810" y="3643314"/>
            <a:ext cx="4786346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Об исполнении федерального бюджета, кассовом обслуживании исполнения бюджетов бюджетной системы Российской Федерации, предварительном и текущем контроле за ведением  операций со средствами федерального бюджета.</a:t>
            </a:r>
            <a:endParaRPr lang="ru-RU" sz="1200" dirty="0"/>
          </a:p>
        </p:txBody>
      </p:sp>
      <p:sp>
        <p:nvSpPr>
          <p:cNvPr id="15" name="Rounded Rectangle 14"/>
          <p:cNvSpPr/>
          <p:nvPr/>
        </p:nvSpPr>
        <p:spPr>
          <a:xfrm>
            <a:off x="357158" y="4500570"/>
            <a:ext cx="3714776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budget.gov.ru</a:t>
            </a:r>
            <a:endParaRPr lang="ru-RU" dirty="0"/>
          </a:p>
        </p:txBody>
      </p:sp>
      <p:sp>
        <p:nvSpPr>
          <p:cNvPr id="16" name="Rounded Rectangle 15"/>
          <p:cNvSpPr/>
          <p:nvPr/>
        </p:nvSpPr>
        <p:spPr>
          <a:xfrm>
            <a:off x="4214810" y="4500570"/>
            <a:ext cx="4786346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 бюджетах и бюджетном процессе Российской Федерации (включая бюджеты субъектов Российской Федерации и бюджеты муниципальных образований).</a:t>
            </a:r>
            <a:endParaRPr lang="ru-RU" sz="1200" dirty="0"/>
          </a:p>
        </p:txBody>
      </p:sp>
      <p:sp>
        <p:nvSpPr>
          <p:cNvPr id="17" name="Rounded Rectangle 16"/>
          <p:cNvSpPr/>
          <p:nvPr/>
        </p:nvSpPr>
        <p:spPr>
          <a:xfrm>
            <a:off x="4214810" y="5286388"/>
            <a:ext cx="478634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 прогнозах социально-экономического развития Российской  Федерации и отдельных секторов экономики.</a:t>
            </a:r>
            <a:endParaRPr lang="ru-RU" sz="1200" dirty="0"/>
          </a:p>
        </p:txBody>
      </p:sp>
      <p:sp>
        <p:nvSpPr>
          <p:cNvPr id="18" name="Rounded Rectangle 17"/>
          <p:cNvSpPr/>
          <p:nvPr/>
        </p:nvSpPr>
        <p:spPr>
          <a:xfrm>
            <a:off x="357158" y="5286388"/>
            <a:ext cx="371477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www.economy.gov.ru</a:t>
            </a:r>
            <a:endParaRPr lang="ru-RU" dirty="0"/>
          </a:p>
        </p:txBody>
      </p:sp>
      <p:sp>
        <p:nvSpPr>
          <p:cNvPr id="19" name="Rounded Rectangle 18"/>
          <p:cNvSpPr/>
          <p:nvPr/>
        </p:nvSpPr>
        <p:spPr>
          <a:xfrm>
            <a:off x="4214810" y="6000768"/>
            <a:ext cx="478634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Утвержденные государственные программы Российской Федерации</a:t>
            </a:r>
            <a:endParaRPr lang="ru-RU" sz="1200" dirty="0"/>
          </a:p>
        </p:txBody>
      </p:sp>
      <p:sp>
        <p:nvSpPr>
          <p:cNvPr id="20" name="Rounded Rectangle 19"/>
          <p:cNvSpPr/>
          <p:nvPr/>
        </p:nvSpPr>
        <p:spPr>
          <a:xfrm>
            <a:off x="357158" y="6000768"/>
            <a:ext cx="371477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www.gosprogrammy.gov.ru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58259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Открытые Государственные информационные ресурсы</a:t>
            </a:r>
            <a:endParaRPr lang="ru-RU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00562" y="1000108"/>
            <a:ext cx="4329114" cy="61435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Информация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28596" y="1000108"/>
            <a:ext cx="3929090" cy="64294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Ссылка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28596" y="1714488"/>
            <a:ext cx="3929090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www.govvrn.ru</a:t>
            </a:r>
            <a:endParaRPr lang="ru-RU" dirty="0"/>
          </a:p>
        </p:txBody>
      </p:sp>
      <p:sp>
        <p:nvSpPr>
          <p:cNvPr id="7" name="Rounded Rectangle 6"/>
          <p:cNvSpPr/>
          <p:nvPr/>
        </p:nvSpPr>
        <p:spPr>
          <a:xfrm>
            <a:off x="4500562" y="1714488"/>
            <a:ext cx="4429156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Официальный портал органов власти Воронежской области.</a:t>
            </a:r>
            <a:endParaRPr lang="ru-RU" sz="1200" dirty="0"/>
          </a:p>
        </p:txBody>
      </p:sp>
      <p:sp>
        <p:nvSpPr>
          <p:cNvPr id="8" name="Rounded Rectangle 7"/>
          <p:cNvSpPr/>
          <p:nvPr/>
        </p:nvSpPr>
        <p:spPr>
          <a:xfrm>
            <a:off x="4500562" y="2357430"/>
            <a:ext cx="442915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Официальный портал государственных и муниципальных услуг Воронежской области.</a:t>
            </a:r>
            <a:endParaRPr lang="ru-RU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4500562" y="2928934"/>
            <a:ext cx="4429156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Представлена информация о Стратегии социально-экономического развития Воронежской области на долгосрочную перспективу, а также о Стратегии социально-экономического развития Воронежской области на период </a:t>
            </a:r>
            <a:r>
              <a:rPr lang="ru-RU" sz="1200" smtClean="0"/>
              <a:t>до 2035 </a:t>
            </a:r>
            <a:r>
              <a:rPr lang="ru-RU" sz="1200" dirty="0" smtClean="0"/>
              <a:t>года.. </a:t>
            </a:r>
            <a:endParaRPr lang="ru-RU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4500562" y="4000504"/>
            <a:ext cx="4429156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Представлена информация о государственном и муниципальном заказе Воронежской области</a:t>
            </a:r>
            <a:endParaRPr lang="ru-RU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4500562" y="4857760"/>
            <a:ext cx="4429156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Об областном бюджете , бюджетной политике, электронном бюджете, исполнении бюджета, государственном долге, а также иная информация.</a:t>
            </a:r>
            <a:endParaRPr lang="ru-RU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4500562" y="5715016"/>
            <a:ext cx="4429156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 бюджете </a:t>
            </a:r>
            <a:r>
              <a:rPr lang="ru-RU" sz="1200" dirty="0" err="1" smtClean="0"/>
              <a:t>Стрелицкого</a:t>
            </a:r>
            <a:r>
              <a:rPr lang="ru-RU" sz="1200" dirty="0" smtClean="0"/>
              <a:t> городского поселения Семилукского муниципального района Воронежской области</a:t>
            </a:r>
            <a:endParaRPr lang="ru-RU" sz="1200" dirty="0"/>
          </a:p>
        </p:txBody>
      </p:sp>
      <p:sp>
        <p:nvSpPr>
          <p:cNvPr id="13" name="Rounded Rectangle 12"/>
          <p:cNvSpPr/>
          <p:nvPr/>
        </p:nvSpPr>
        <p:spPr>
          <a:xfrm>
            <a:off x="428596" y="2357430"/>
            <a:ext cx="3929090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www.svs.govvrn.ru</a:t>
            </a:r>
            <a:endParaRPr lang="ru-RU" dirty="0"/>
          </a:p>
        </p:txBody>
      </p:sp>
      <p:sp>
        <p:nvSpPr>
          <p:cNvPr id="14" name="Rounded Rectangle 13"/>
          <p:cNvSpPr/>
          <p:nvPr/>
        </p:nvSpPr>
        <p:spPr>
          <a:xfrm>
            <a:off x="428596" y="2857496"/>
            <a:ext cx="3929090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hlinkClick r:id="rId2"/>
              </a:rPr>
              <a:t>www.govvrn.ru/wps/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hlinkClick r:id="rId2"/>
              </a:rPr>
              <a:t>portal/AVO/</a:t>
            </a:r>
            <a:r>
              <a:rPr lang="en-US" dirty="0" smtClean="0"/>
              <a:t>evolutionStrategy</a:t>
            </a:r>
            <a:endParaRPr lang="ru-RU" dirty="0"/>
          </a:p>
        </p:txBody>
      </p:sp>
      <p:sp>
        <p:nvSpPr>
          <p:cNvPr id="15" name="Rounded Rectangle 14"/>
          <p:cNvSpPr/>
          <p:nvPr/>
        </p:nvSpPr>
        <p:spPr>
          <a:xfrm>
            <a:off x="428596" y="4000504"/>
            <a:ext cx="3929090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www.zakaz.govvrn.ru</a:t>
            </a:r>
            <a:endParaRPr lang="ru-RU" dirty="0"/>
          </a:p>
        </p:txBody>
      </p:sp>
      <p:sp>
        <p:nvSpPr>
          <p:cNvPr id="16" name="Rounded Rectangle 15"/>
          <p:cNvSpPr/>
          <p:nvPr/>
        </p:nvSpPr>
        <p:spPr>
          <a:xfrm>
            <a:off x="428596" y="4857760"/>
            <a:ext cx="3929090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www.gfu.vrn.ru</a:t>
            </a:r>
            <a:endParaRPr lang="ru-RU" dirty="0"/>
          </a:p>
        </p:txBody>
      </p:sp>
      <p:sp>
        <p:nvSpPr>
          <p:cNvPr id="17" name="Rounded Rectangle 16"/>
          <p:cNvSpPr/>
          <p:nvPr/>
        </p:nvSpPr>
        <p:spPr>
          <a:xfrm>
            <a:off x="428596" y="5715016"/>
            <a:ext cx="3929090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www.strelicacity.ru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Контактная информация для граждан</a:t>
            </a:r>
            <a:endParaRPr lang="ru-RU" sz="2800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29642" cy="46148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	Местонахождение администрации </a:t>
            </a:r>
            <a:r>
              <a:rPr lang="ru-RU" sz="1800" b="1" dirty="0" err="1" smtClean="0"/>
              <a:t>Стрелицкого</a:t>
            </a:r>
            <a:r>
              <a:rPr lang="ru-RU" sz="1800" b="1" dirty="0" smtClean="0"/>
              <a:t> городского поселения Семилукского муниципального района Воронежской области</a:t>
            </a:r>
            <a:r>
              <a:rPr lang="en-US" sz="1800" dirty="0" smtClean="0"/>
              <a:t>: </a:t>
            </a:r>
            <a:r>
              <a:rPr lang="ru-RU" sz="1800" dirty="0" smtClean="0"/>
              <a:t> ул. Центральная, 1; пос. Стрелица; Семилукский район; Воронежская область; 396941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en-US" sz="1800" b="1" dirty="0" smtClean="0"/>
              <a:t>                              </a:t>
            </a:r>
            <a:r>
              <a:rPr lang="ru-RU" sz="1800" b="1" dirty="0" smtClean="0"/>
              <a:t>Контактные телефоны </a:t>
            </a:r>
            <a:r>
              <a:rPr lang="en-US" sz="1800" dirty="0" smtClean="0"/>
              <a:t>:   8 (4737</a:t>
            </a:r>
            <a:r>
              <a:rPr lang="ru-RU" sz="1800" dirty="0" smtClean="0"/>
              <a:t>2</a:t>
            </a:r>
            <a:r>
              <a:rPr lang="en-US" sz="1800" dirty="0" smtClean="0"/>
              <a:t>) </a:t>
            </a:r>
            <a:r>
              <a:rPr lang="ru-RU" sz="1800" dirty="0" smtClean="0"/>
              <a:t>52-215</a:t>
            </a:r>
            <a:endParaRPr lang="en-US" sz="1800" dirty="0" smtClean="0"/>
          </a:p>
          <a:p>
            <a:pPr>
              <a:buNone/>
            </a:pPr>
            <a:r>
              <a:rPr lang="en-US" sz="1800" b="1" dirty="0" smtClean="0"/>
              <a:t>                                           </a:t>
            </a:r>
            <a:r>
              <a:rPr lang="ru-RU" sz="1800" b="1" dirty="0" smtClean="0"/>
              <a:t>Факс</a:t>
            </a:r>
            <a:r>
              <a:rPr lang="en-US" sz="1800" dirty="0" smtClean="0"/>
              <a:t>:   8(4737</a:t>
            </a:r>
            <a:r>
              <a:rPr lang="ru-RU" sz="1800" dirty="0" smtClean="0"/>
              <a:t>2</a:t>
            </a:r>
            <a:r>
              <a:rPr lang="en-US" sz="1800" dirty="0" smtClean="0"/>
              <a:t>)</a:t>
            </a:r>
            <a:r>
              <a:rPr lang="ru-RU" sz="1800" dirty="0" smtClean="0"/>
              <a:t>  52-215</a:t>
            </a:r>
          </a:p>
          <a:p>
            <a:pPr marL="0" indent="0">
              <a:buNone/>
            </a:pPr>
            <a:endParaRPr lang="ru-RU" sz="1800" dirty="0" smtClean="0"/>
          </a:p>
          <a:p>
            <a:r>
              <a:rPr lang="en-US" sz="1800" b="1" dirty="0" err="1" smtClean="0"/>
              <a:t>strelick</a:t>
            </a:r>
            <a:r>
              <a:rPr lang="ru-RU" sz="1800" b="1" dirty="0"/>
              <a:t>.</a:t>
            </a:r>
            <a:r>
              <a:rPr lang="en-US" sz="1800" b="1" dirty="0" err="1"/>
              <a:t>semil</a:t>
            </a:r>
            <a:r>
              <a:rPr lang="ru-RU" sz="1800" b="1" dirty="0"/>
              <a:t>@</a:t>
            </a:r>
            <a:r>
              <a:rPr lang="en-US" sz="1800" b="1" dirty="0" err="1"/>
              <a:t>govvrn</a:t>
            </a:r>
            <a:r>
              <a:rPr lang="ru-RU" sz="1800" b="1" dirty="0"/>
              <a:t>.</a:t>
            </a:r>
            <a:r>
              <a:rPr lang="en-US" sz="1800" b="1" dirty="0" err="1" smtClean="0"/>
              <a:t>ru</a:t>
            </a:r>
            <a:r>
              <a:rPr lang="ru-RU" sz="1800" b="1" dirty="0" smtClean="0"/>
              <a:t> – адрес электронной почты</a:t>
            </a:r>
            <a:endParaRPr lang="ru-RU" sz="1800" u="sng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en-US" sz="1800" b="1" dirty="0" smtClean="0"/>
              <a:t>        </a:t>
            </a: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1714488"/>
            <a:ext cx="7858180" cy="4500594"/>
          </a:xfrm>
        </p:spPr>
        <p:txBody>
          <a:bodyPr>
            <a:normAutofit fontScale="90000"/>
          </a:bodyPr>
          <a:lstStyle/>
          <a:p>
            <a:r>
              <a:rPr lang="ru-RU" sz="2000" b="0" cap="none" dirty="0" smtClean="0"/>
              <a:t>Обязательное опубликование в средствах массовой  информации утвержденных бюджетов и отчетов об их исполнении</a:t>
            </a:r>
            <a:r>
              <a:rPr lang="en-US" sz="2000" b="0" cap="none" dirty="0" smtClean="0"/>
              <a:t>;</a:t>
            </a:r>
            <a:r>
              <a:rPr lang="ru-RU" sz="2000" b="0" cap="none" dirty="0" smtClean="0"/>
              <a:t/>
            </a:r>
            <a:br>
              <a:rPr lang="ru-RU" sz="2000" b="0" cap="none" dirty="0" smtClean="0"/>
            </a:br>
            <a:r>
              <a:rPr lang="ru-RU" sz="2000" b="0" cap="none" dirty="0" smtClean="0"/>
              <a:t/>
            </a:r>
            <a:br>
              <a:rPr lang="ru-RU" sz="2000" b="0" cap="none" dirty="0" smtClean="0"/>
            </a:br>
            <a:r>
              <a:rPr lang="ru-RU" sz="2000" b="0" cap="none" dirty="0" smtClean="0"/>
              <a:t>Доступность иных сведений о бюджетах</a:t>
            </a:r>
            <a:r>
              <a:rPr lang="en-US" sz="2000" b="0" cap="none" dirty="0" smtClean="0"/>
              <a:t>;</a:t>
            </a:r>
            <a:r>
              <a:rPr lang="ru-RU" sz="2000" b="0" cap="none" dirty="0" smtClean="0"/>
              <a:t/>
            </a:r>
            <a:br>
              <a:rPr lang="ru-RU" sz="2000" b="0" cap="none" dirty="0" smtClean="0"/>
            </a:br>
            <a:r>
              <a:rPr lang="ru-RU" sz="2000" b="0" cap="none" dirty="0" smtClean="0"/>
              <a:t/>
            </a:r>
            <a:br>
              <a:rPr lang="ru-RU" sz="2000" b="0" cap="none" dirty="0" smtClean="0"/>
            </a:br>
            <a:r>
              <a:rPr lang="ru-RU" sz="2000" b="0" cap="none" dirty="0" smtClean="0"/>
              <a:t>Обязательная открытость для общества и средств массовой информации проектов бюджетов, обеспечение доступа к информации на едином портале бюджетной системы Российской Федерации в сети «Интернет»</a:t>
            </a:r>
            <a:r>
              <a:rPr lang="en-US" sz="2000" b="0" cap="none" dirty="0" smtClean="0"/>
              <a:t>;</a:t>
            </a:r>
            <a:r>
              <a:rPr lang="ru-RU" sz="2000" b="0" cap="none" dirty="0" smtClean="0"/>
              <a:t/>
            </a:r>
            <a:br>
              <a:rPr lang="ru-RU" sz="2000" b="0" cap="none" dirty="0" smtClean="0"/>
            </a:br>
            <a:r>
              <a:rPr lang="ru-RU" sz="2000" b="0" cap="none" dirty="0" smtClean="0"/>
              <a:t/>
            </a:r>
            <a:br>
              <a:rPr lang="ru-RU" sz="2000" b="0" cap="none" dirty="0" smtClean="0"/>
            </a:br>
            <a:r>
              <a:rPr lang="ru-RU" sz="2000" b="0" cap="none" dirty="0" smtClean="0"/>
              <a:t>Преемственность бюджетной классификации Российской Федерации, а также обеспечение сопоставимости показателей бюджета отчетного, текущего и очередного финансового года. </a:t>
            </a:r>
            <a:br>
              <a:rPr lang="ru-RU" sz="2000" b="0" cap="none" dirty="0" smtClean="0"/>
            </a:br>
            <a:r>
              <a:rPr lang="ru-RU" sz="2000" b="0" cap="none" dirty="0" smtClean="0"/>
              <a:t>                                                                                              </a:t>
            </a:r>
            <a:r>
              <a:rPr lang="ru-RU" sz="2000" b="0" i="1" cap="none" dirty="0" smtClean="0"/>
              <a:t>Бюджетный кодекс</a:t>
            </a:r>
            <a:br>
              <a:rPr lang="ru-RU" sz="2000" b="0" i="1" cap="none" dirty="0" smtClean="0"/>
            </a:br>
            <a:r>
              <a:rPr lang="ru-RU" sz="2000" b="0" i="1" cap="none" dirty="0" smtClean="0"/>
              <a:t>                                                                                              Российской Федерации</a:t>
            </a:r>
            <a:br>
              <a:rPr lang="ru-RU" sz="2000" b="0" i="1" cap="none" dirty="0" smtClean="0"/>
            </a:br>
            <a:r>
              <a:rPr lang="ru-RU" sz="2000" b="0" i="1" cap="none" dirty="0" smtClean="0"/>
              <a:t>                                                                                              статья 36</a:t>
            </a:r>
            <a:endParaRPr lang="ru-RU" sz="2000" b="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285729"/>
            <a:ext cx="7923241" cy="150019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Принцип прозрачности (открытости)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бюджетной системы Российской Федерации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FF0000"/>
                </a:solidFill>
              </a:rPr>
              <a:t>значает</a:t>
            </a: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000240"/>
            <a:ext cx="7780365" cy="4714908"/>
          </a:xfrm>
        </p:spPr>
        <p:txBody>
          <a:bodyPr/>
          <a:lstStyle/>
          <a:p>
            <a:r>
              <a:rPr lang="ru-RU" dirty="0" smtClean="0"/>
              <a:t>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720" y="214291"/>
            <a:ext cx="8572560" cy="46357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3500" b="1" dirty="0" smtClean="0">
              <a:solidFill>
                <a:srgbClr val="FF0000"/>
              </a:solidFill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endParaRPr lang="en-US" sz="2800" b="1" dirty="0" smtClean="0">
              <a:solidFill>
                <a:schemeClr val="tx1"/>
              </a:solidFill>
            </a:endParaRPr>
          </a:p>
        </p:txBody>
      </p:sp>
      <p:pic>
        <p:nvPicPr>
          <p:cNvPr id="23558" name="Picture 6" descr="http://www.teriberka51.ru/img/all/8_0_chto_takoe_byudzhet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920880" cy="5548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15370" cy="192882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На чем основано составление проекта бюджета </a:t>
            </a:r>
            <a:r>
              <a:rPr lang="ru-RU" sz="2800" dirty="0" err="1" smtClean="0">
                <a:solidFill>
                  <a:srgbClr val="FF0000"/>
                </a:solidFill>
              </a:rPr>
              <a:t>Стрелицкого</a:t>
            </a:r>
            <a:r>
              <a:rPr lang="ru-RU" sz="2800" dirty="0" smtClean="0">
                <a:solidFill>
                  <a:srgbClr val="FF0000"/>
                </a:solidFill>
              </a:rPr>
              <a:t> городского поселения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Составление проекта районного бюджета основывается на</a:t>
            </a:r>
            <a:r>
              <a:rPr lang="en-US" sz="3200" dirty="0" smtClean="0"/>
              <a:t>:</a:t>
            </a:r>
            <a:endParaRPr lang="ru-RU" sz="32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500034" y="2285992"/>
            <a:ext cx="2071701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US" sz="3600" dirty="0" smtClean="0"/>
              <a:t>       </a:t>
            </a:r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034" y="3214686"/>
            <a:ext cx="8215370" cy="34290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xfrm>
            <a:off x="6786578" y="2285992"/>
            <a:ext cx="192882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3600" dirty="0" smtClean="0"/>
              <a:t>        4</a:t>
            </a:r>
            <a:endParaRPr lang="ru-RU" sz="3600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4"/>
          </p:nvPr>
        </p:nvSpPr>
        <p:spPr>
          <a:xfrm>
            <a:off x="4786314" y="3214686"/>
            <a:ext cx="1928826" cy="27146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400" b="1" dirty="0" smtClean="0"/>
              <a:t>Основных</a:t>
            </a:r>
          </a:p>
          <a:p>
            <a:pPr algn="ctr">
              <a:buNone/>
            </a:pPr>
            <a:r>
              <a:rPr lang="ru-RU" sz="1400" b="1" dirty="0" smtClean="0"/>
              <a:t>направлениях</a:t>
            </a:r>
          </a:p>
          <a:p>
            <a:pPr algn="ctr">
              <a:buNone/>
            </a:pPr>
            <a:r>
              <a:rPr lang="ru-RU" sz="1400" b="1" dirty="0" smtClean="0"/>
              <a:t>бюджетной и</a:t>
            </a:r>
          </a:p>
          <a:p>
            <a:pPr algn="ctr">
              <a:buNone/>
            </a:pPr>
            <a:r>
              <a:rPr lang="ru-RU" sz="1400" b="1" dirty="0" smtClean="0"/>
              <a:t>налоговой</a:t>
            </a:r>
          </a:p>
          <a:p>
            <a:pPr algn="ctr">
              <a:buNone/>
            </a:pPr>
            <a:r>
              <a:rPr lang="ru-RU" sz="1400" b="1" dirty="0" smtClean="0"/>
              <a:t>политики</a:t>
            </a:r>
            <a:endParaRPr lang="ru-RU" sz="1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500034" y="1285860"/>
            <a:ext cx="8215370" cy="92869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Составление проекта бюджета основывается на</a:t>
            </a:r>
            <a:r>
              <a:rPr lang="en-US" sz="2800" dirty="0" smtClean="0"/>
              <a:t>:</a:t>
            </a:r>
            <a:endParaRPr lang="ru-RU" sz="2800" dirty="0"/>
          </a:p>
        </p:txBody>
      </p:sp>
      <p:sp>
        <p:nvSpPr>
          <p:cNvPr id="8" name="Rounded Rectangle 7"/>
          <p:cNvSpPr/>
          <p:nvPr/>
        </p:nvSpPr>
        <p:spPr>
          <a:xfrm>
            <a:off x="2643174" y="2285992"/>
            <a:ext cx="200026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2571736" y="3214686"/>
            <a:ext cx="2071702" cy="264320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Прогнозе социально-экономического развития </a:t>
            </a:r>
            <a:r>
              <a:rPr lang="ru-RU" sz="1400" b="1" dirty="0" err="1" smtClean="0"/>
              <a:t>Стрелицкого</a:t>
            </a:r>
            <a:r>
              <a:rPr lang="ru-RU" sz="1400" b="1" dirty="0" smtClean="0"/>
              <a:t> городского поселения Семилукского муниципального района Воронежской области</a:t>
            </a:r>
            <a:endParaRPr lang="ru-RU" sz="14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571472" y="3214686"/>
            <a:ext cx="1928826" cy="264320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Бюджетном послании президента Российской федерации</a:t>
            </a:r>
            <a:endParaRPr lang="ru-RU" sz="14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4714876" y="2285992"/>
            <a:ext cx="200026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3</a:t>
            </a:r>
            <a:endParaRPr lang="ru-RU" sz="3600" dirty="0"/>
          </a:p>
        </p:txBody>
      </p:sp>
      <p:sp>
        <p:nvSpPr>
          <p:cNvPr id="17" name="Rounded Rectangle 16"/>
          <p:cNvSpPr/>
          <p:nvPr/>
        </p:nvSpPr>
        <p:spPr>
          <a:xfrm>
            <a:off x="6858016" y="3214686"/>
            <a:ext cx="1857388" cy="27146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Муниципальных программах </a:t>
            </a:r>
            <a:r>
              <a:rPr lang="ru-RU" sz="1400" b="1" dirty="0" err="1" smtClean="0"/>
              <a:t>Стрелицкого</a:t>
            </a:r>
            <a:r>
              <a:rPr lang="ru-RU" sz="1400" b="1" dirty="0" smtClean="0"/>
              <a:t> городского поселения Семилукского муниципального района Воронежской области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00364" y="4714884"/>
            <a:ext cx="5786478" cy="8572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Проект решения «О бюджете  Стрелицкого городского поселения на 2024 год и плановый период 2025 и 2026 годов» рассматривается на публичных слушаниях</a:t>
            </a:r>
            <a:endParaRPr lang="ru-RU" sz="14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3000364" y="1571612"/>
            <a:ext cx="5786478" cy="9286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Основные показатели прогноза социально-экономического развития Семилукского муниципального района Воронежской области</a:t>
            </a:r>
            <a:endParaRPr lang="ru-RU" sz="14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3000364" y="2571744"/>
            <a:ext cx="5786478" cy="92869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Работа с отделом финансов администрации Семилукского муниципального района по подготовке и обоснованию бюджетных ассигнований</a:t>
            </a:r>
            <a:endParaRPr lang="ru-RU" sz="1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428736"/>
            <a:ext cx="8215370" cy="7143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Rounded Rectangle 3"/>
          <p:cNvSpPr/>
          <p:nvPr/>
        </p:nvSpPr>
        <p:spPr>
          <a:xfrm>
            <a:off x="357158" y="285728"/>
            <a:ext cx="8429684" cy="10715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Основные этапы подготовки бюджета </a:t>
            </a:r>
            <a:r>
              <a:rPr lang="ru-RU" sz="2800" b="1" dirty="0" err="1" smtClean="0">
                <a:solidFill>
                  <a:schemeClr val="tx1"/>
                </a:solidFill>
              </a:rPr>
              <a:t>Стрелицкого</a:t>
            </a:r>
            <a:r>
              <a:rPr lang="ru-RU" sz="2800" b="1" dirty="0" smtClean="0">
                <a:solidFill>
                  <a:schemeClr val="tx1"/>
                </a:solidFill>
              </a:rPr>
              <a:t> городского поселения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000364" y="5643578"/>
            <a:ext cx="5786478" cy="10001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Проект решения «О бюджете  Стрелицкого городского поселения на 2024 год и плановый период 2025 и 2026 годов» рассматривается в Совете народных депутатов</a:t>
            </a:r>
            <a:endParaRPr lang="ru-RU" sz="1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3000364" y="3571876"/>
            <a:ext cx="5786478" cy="108126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Предоставление проекта решения «О бюджете Стрелицкого городского поселения на 2024 год и плановый период 2025 и 2026 годов» в Совет народных депутатов Стрелицкого городского поселения  (не позднее 15 ноября)</a:t>
            </a:r>
            <a:endParaRPr lang="ru-RU" sz="1400" b="1" dirty="0"/>
          </a:p>
        </p:txBody>
      </p:sp>
      <p:sp>
        <p:nvSpPr>
          <p:cNvPr id="10" name="Right Arrow 9"/>
          <p:cNvSpPr/>
          <p:nvPr/>
        </p:nvSpPr>
        <p:spPr>
          <a:xfrm>
            <a:off x="571472" y="1785926"/>
            <a:ext cx="235745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Июль</a:t>
            </a:r>
            <a:endParaRPr lang="ru-RU" sz="2000" dirty="0"/>
          </a:p>
        </p:txBody>
      </p:sp>
      <p:sp>
        <p:nvSpPr>
          <p:cNvPr id="11" name="Right Arrow 10"/>
          <p:cNvSpPr/>
          <p:nvPr/>
        </p:nvSpPr>
        <p:spPr>
          <a:xfrm>
            <a:off x="571472" y="2857496"/>
            <a:ext cx="235745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Июль-сентябрь</a:t>
            </a:r>
            <a:endParaRPr lang="ru-RU" sz="2000" dirty="0"/>
          </a:p>
        </p:txBody>
      </p:sp>
      <p:sp>
        <p:nvSpPr>
          <p:cNvPr id="12" name="Right Arrow 11"/>
          <p:cNvSpPr/>
          <p:nvPr/>
        </p:nvSpPr>
        <p:spPr>
          <a:xfrm>
            <a:off x="571472" y="3857628"/>
            <a:ext cx="235745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Октябрь</a:t>
            </a:r>
            <a:endParaRPr lang="ru-RU" sz="2000" dirty="0"/>
          </a:p>
        </p:txBody>
      </p:sp>
      <p:sp>
        <p:nvSpPr>
          <p:cNvPr id="13" name="Right Arrow 12"/>
          <p:cNvSpPr/>
          <p:nvPr/>
        </p:nvSpPr>
        <p:spPr>
          <a:xfrm>
            <a:off x="571472" y="4857760"/>
            <a:ext cx="235745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Середина декабря</a:t>
            </a:r>
            <a:endParaRPr lang="ru-RU" sz="2000" dirty="0"/>
          </a:p>
        </p:txBody>
      </p:sp>
      <p:sp>
        <p:nvSpPr>
          <p:cNvPr id="14" name="Right Arrow 13"/>
          <p:cNvSpPr/>
          <p:nvPr/>
        </p:nvSpPr>
        <p:spPr>
          <a:xfrm>
            <a:off x="571472" y="5929330"/>
            <a:ext cx="228601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Конец декабря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86834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Бюджетный процесс-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ежегодное формирование и исполнение бюджета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356913"/>
              </p:ext>
            </p:extLst>
          </p:nvPr>
        </p:nvGraphicFramePr>
        <p:xfrm>
          <a:off x="357158" y="1285860"/>
          <a:ext cx="8443882" cy="4740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ular Callout 5"/>
          <p:cNvSpPr/>
          <p:nvPr/>
        </p:nvSpPr>
        <p:spPr>
          <a:xfrm>
            <a:off x="7143736" y="1071546"/>
            <a:ext cx="2000264" cy="1285884"/>
          </a:xfrm>
          <a:prstGeom prst="wedgeRectCallout">
            <a:avLst>
              <a:gd name="adj1" fmla="val -75432"/>
              <a:gd name="adj2" fmla="val -17704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Совет народных депутатов  </a:t>
            </a:r>
            <a:r>
              <a:rPr lang="ru-RU" sz="1200" dirty="0" err="1" smtClean="0"/>
              <a:t>Стрелицкого</a:t>
            </a:r>
            <a:r>
              <a:rPr lang="ru-RU" sz="1200" dirty="0" smtClean="0"/>
              <a:t> городского поселения Семилукского муниципального района</a:t>
            </a:r>
            <a:endParaRPr lang="ru-RU" sz="1200" dirty="0"/>
          </a:p>
        </p:txBody>
      </p:sp>
      <p:sp>
        <p:nvSpPr>
          <p:cNvPr id="9" name="Rectangular Callout 8"/>
          <p:cNvSpPr/>
          <p:nvPr/>
        </p:nvSpPr>
        <p:spPr>
          <a:xfrm>
            <a:off x="3071802" y="2928934"/>
            <a:ext cx="3714776" cy="1357322"/>
          </a:xfrm>
          <a:prstGeom prst="wedgeRectCallout">
            <a:avLst>
              <a:gd name="adj1" fmla="val 61586"/>
              <a:gd name="adj2" fmla="val 2959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Совет народных депутатов </a:t>
            </a:r>
            <a:r>
              <a:rPr lang="ru-RU" sz="1200" dirty="0" err="1" smtClean="0"/>
              <a:t>Стрелицкого</a:t>
            </a:r>
            <a:r>
              <a:rPr lang="ru-RU" sz="1200" dirty="0" smtClean="0"/>
              <a:t> городского поселения Семилукского муниципального района, администрация </a:t>
            </a:r>
            <a:r>
              <a:rPr lang="ru-RU" sz="1200" dirty="0" err="1" smtClean="0"/>
              <a:t>Стрелицкого</a:t>
            </a:r>
            <a:r>
              <a:rPr lang="ru-RU" sz="1200" dirty="0" smtClean="0"/>
              <a:t> городского поселения Семилукского муниципального района</a:t>
            </a:r>
            <a:endParaRPr lang="ru-RU" sz="1200" dirty="0"/>
          </a:p>
        </p:txBody>
      </p:sp>
      <p:sp>
        <p:nvSpPr>
          <p:cNvPr id="11" name="Rectangular Callout 10"/>
          <p:cNvSpPr/>
          <p:nvPr/>
        </p:nvSpPr>
        <p:spPr>
          <a:xfrm>
            <a:off x="7572396" y="5286388"/>
            <a:ext cx="1428760" cy="1285884"/>
          </a:xfrm>
          <a:prstGeom prst="wedgeRectCallout">
            <a:avLst>
              <a:gd name="adj1" fmla="val -90366"/>
              <a:gd name="adj2" fmla="val -514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Администрация </a:t>
            </a:r>
            <a:r>
              <a:rPr lang="ru-RU" sz="1200" dirty="0" err="1" smtClean="0"/>
              <a:t>Стрелицкого</a:t>
            </a:r>
            <a:r>
              <a:rPr lang="ru-RU" sz="1200" dirty="0" smtClean="0"/>
              <a:t> городского поселения Семилукского муниципального района</a:t>
            </a:r>
            <a:endParaRPr lang="ru-RU" sz="1200" dirty="0"/>
          </a:p>
        </p:txBody>
      </p:sp>
      <p:sp>
        <p:nvSpPr>
          <p:cNvPr id="12" name="Rectangular Callout 11"/>
          <p:cNvSpPr/>
          <p:nvPr/>
        </p:nvSpPr>
        <p:spPr>
          <a:xfrm>
            <a:off x="214282" y="5357826"/>
            <a:ext cx="1928826" cy="1214446"/>
          </a:xfrm>
          <a:prstGeom prst="wedgeRectCallout">
            <a:avLst>
              <a:gd name="adj1" fmla="val 76808"/>
              <a:gd name="adj2" fmla="val -2734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Совет народных депутатов  </a:t>
            </a:r>
            <a:r>
              <a:rPr lang="ru-RU" sz="1200" dirty="0" err="1" smtClean="0"/>
              <a:t>Стрелицкого</a:t>
            </a:r>
            <a:r>
              <a:rPr lang="ru-RU" sz="1200" dirty="0" smtClean="0"/>
              <a:t> городского поселения Семилукского муниципального района</a:t>
            </a:r>
            <a:endParaRPr lang="ru-RU" sz="1200" dirty="0"/>
          </a:p>
        </p:txBody>
      </p:sp>
      <p:sp>
        <p:nvSpPr>
          <p:cNvPr id="13" name="Rectangular Callout 12"/>
          <p:cNvSpPr/>
          <p:nvPr/>
        </p:nvSpPr>
        <p:spPr>
          <a:xfrm>
            <a:off x="214282" y="4286256"/>
            <a:ext cx="1857388" cy="928694"/>
          </a:xfrm>
          <a:prstGeom prst="wedgeRectCallout">
            <a:avLst>
              <a:gd name="adj1" fmla="val 22203"/>
              <a:gd name="adj2" fmla="val -7217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Администрация </a:t>
            </a:r>
            <a:r>
              <a:rPr lang="ru-RU" sz="1200" dirty="0" err="1" smtClean="0"/>
              <a:t>Стрелицкого</a:t>
            </a:r>
            <a:r>
              <a:rPr lang="ru-RU" sz="1200" dirty="0" smtClean="0"/>
              <a:t> городского поселения Семилукского муниципального района</a:t>
            </a:r>
            <a:endParaRPr lang="ru-RU" sz="1200" dirty="0"/>
          </a:p>
        </p:txBody>
      </p:sp>
      <p:sp>
        <p:nvSpPr>
          <p:cNvPr id="14" name="Rectangular Callout 13"/>
          <p:cNvSpPr/>
          <p:nvPr/>
        </p:nvSpPr>
        <p:spPr>
          <a:xfrm>
            <a:off x="214282" y="1071546"/>
            <a:ext cx="2000264" cy="1428760"/>
          </a:xfrm>
          <a:prstGeom prst="wedgeRectCallout">
            <a:avLst>
              <a:gd name="adj1" fmla="val 88484"/>
              <a:gd name="adj2" fmla="val -156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r>
              <a:rPr lang="ru-RU" sz="1200" dirty="0" smtClean="0"/>
              <a:t>Совет народных депутатов  </a:t>
            </a:r>
            <a:r>
              <a:rPr lang="ru-RU" sz="1200" dirty="0" err="1" smtClean="0"/>
              <a:t>Стрелицкого</a:t>
            </a:r>
            <a:r>
              <a:rPr lang="ru-RU" sz="1200" dirty="0" smtClean="0"/>
              <a:t> городского поселения Семилукского муниципального района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              Бюджетная политика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1600" dirty="0">
                <a:solidFill>
                  <a:srgbClr val="0070C0"/>
                </a:solidFill>
              </a:rPr>
              <a:t>	</a:t>
            </a:r>
            <a:r>
              <a:rPr lang="ru-RU" sz="1600" b="1" dirty="0" smtClean="0">
                <a:solidFill>
                  <a:srgbClr val="0070C0"/>
                </a:solidFill>
              </a:rPr>
              <a:t>Основные направления бюджетной и налоговой политики Стрелицкого городского поселения на 2024 год и на плановый период 2025 и 2026 годов</a:t>
            </a:r>
            <a:r>
              <a:rPr lang="ru-RU" sz="1600" dirty="0" smtClean="0">
                <a:solidFill>
                  <a:srgbClr val="0070C0"/>
                </a:solidFill>
              </a:rPr>
              <a:t>: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4038600" cy="3777283"/>
          </a:xfrm>
        </p:spPr>
        <p:txBody>
          <a:bodyPr>
            <a:normAutofit fontScale="25000" lnSpcReduction="20000"/>
          </a:bodyPr>
          <a:lstStyle/>
          <a:p>
            <a:r>
              <a:rPr lang="ru-RU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дальнейшее совершенствование администрирования доходов, повышение уровня ответственности главных администраторов доходов за качественное прогнозирование и выполнение в полном объеме утвержденных годовых назначений по доходам бюджета поселения, активизация </a:t>
            </a:r>
            <a:r>
              <a:rPr lang="ru-RU" sz="5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претензионно</a:t>
            </a:r>
            <a:r>
              <a:rPr lang="ru-RU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-исковой деятельности;</a:t>
            </a:r>
          </a:p>
          <a:p>
            <a:r>
              <a:rPr lang="ru-RU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проведение мероприятий по повышению эффективности управления государственной и муниципальной собственностью;</a:t>
            </a:r>
          </a:p>
          <a:p>
            <a:r>
              <a:rPr lang="ru-RU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обеспечение сбалансированности и сохранение финансовой устойчивости бюджета Стрелицкого городского поселения;</a:t>
            </a:r>
          </a:p>
          <a:p>
            <a:r>
              <a:rPr lang="ru-RU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совершенствование налогового регулирования и дальнейшее повышение эффективности налоговой нагрузки;</a:t>
            </a:r>
          </a:p>
          <a:p>
            <a:r>
              <a:rPr lang="ru-RU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создание условий для восстановления экономики, занятости и доходов населения, развития малого и среднего предпринимательства;</a:t>
            </a:r>
          </a:p>
          <a:p>
            <a:endParaRPr lang="ru-RU" sz="4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348880"/>
            <a:ext cx="4038600" cy="3777283"/>
          </a:xfrm>
        </p:spPr>
        <p:txBody>
          <a:bodyPr>
            <a:normAutofit fontScale="25000" lnSpcReduction="20000"/>
          </a:bodyPr>
          <a:lstStyle/>
          <a:p>
            <a:r>
              <a:rPr lang="ru-RU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достижение </a:t>
            </a:r>
            <a:r>
              <a:rPr lang="ru-RU" sz="5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целей национальных проектов, обозначенных в Указе Президента </a:t>
            </a:r>
            <a:r>
              <a:rPr lang="ru-RU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целях </a:t>
            </a:r>
            <a:r>
              <a:rPr lang="ru-RU" sz="5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развития Российской Федерации на период до 2030 года</a:t>
            </a:r>
            <a:r>
              <a:rPr lang="ru-RU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</a:t>
            </a:r>
            <a:r>
              <a:rPr lang="ru-RU" sz="5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Российской Федерации от 07.05.2018 года №204 «О национальных целях и стратегических задачах развития Российской Федерации на период до 2024 года» и от 21 июля 2020 года № 474 «О национальных целях развития Российской Федерации на период до 2030 года»</a:t>
            </a:r>
          </a:p>
          <a:p>
            <a:r>
              <a:rPr lang="ru-RU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повышение </a:t>
            </a:r>
            <a:r>
              <a:rPr lang="ru-RU" sz="5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эффективности бюджетных расходов, формирование  бюджетных параметров исходя из необходимости безусловного исполнения действующих расходных обязательств, в том числе с учетом их оптимизации и эффективного исполнения, осуществления взвешенного подхода к принятию новых расходных обязательств;</a:t>
            </a:r>
          </a:p>
          <a:p>
            <a:r>
              <a:rPr lang="ru-RU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обеспечение открытости и прозрачности бюджета и бюджетного процесса, доступности информации о муниципальных финансах Стрелицкого городского поселения</a:t>
            </a:r>
          </a:p>
          <a:p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683568" y="6206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Что такое программный бюджет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0070C0"/>
                </a:solidFill>
              </a:rPr>
              <a:t>Программный бюджет отличается от традиционного тем, что все или почти все расходы включены в программы и каждая программа своей целью прямо увязана с тем или иным стратегическим итогом деятельности ведомства. 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Программное </a:t>
            </a:r>
            <a:r>
              <a:rPr lang="ru-RU" b="1" dirty="0" err="1" smtClean="0">
                <a:solidFill>
                  <a:srgbClr val="0070C0"/>
                </a:solidFill>
              </a:rPr>
              <a:t>бюджетирование</a:t>
            </a:r>
            <a:r>
              <a:rPr lang="ru-RU" b="1" dirty="0" smtClean="0">
                <a:solidFill>
                  <a:srgbClr val="0070C0"/>
                </a:solidFill>
              </a:rPr>
              <a:t> представляет собой методологию планирования, исполнения и контроля за исполнением бюджета, обеспечивающую взаимосвязь процесса распределения государственных расходов с результатами от реализации программ, разрабатываемых на основе стратегических целей, с учетом приоритетов государственной политики, общественной значимости ожидаемых и конечных результатов использования бюджетных средств 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Бюджет Стрелицкого городского поселения на 2024-2026 годы сформирован в «программном» формате на основе  муниципальных программ Стрелицкого городского поселения Семилукского муниципального района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1412776"/>
            <a:ext cx="295232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Осуществление бюджетных расходов посредством финансирования муниципальных программ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2708920"/>
            <a:ext cx="1872208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400" b="1" dirty="0" smtClean="0"/>
          </a:p>
          <a:p>
            <a:pPr algn="just"/>
            <a:r>
              <a:rPr lang="ru-RU" sz="1400" b="1" dirty="0" smtClean="0"/>
              <a:t>Взаимосвязь </a:t>
            </a:r>
          </a:p>
          <a:p>
            <a:pPr algn="just"/>
            <a:r>
              <a:rPr lang="ru-RU" sz="1400" b="1" dirty="0" smtClean="0"/>
              <a:t>бюджетных расходов </a:t>
            </a:r>
          </a:p>
          <a:p>
            <a:pPr algn="just"/>
            <a:r>
              <a:rPr lang="ru-RU" sz="1400" b="1" dirty="0" smtClean="0"/>
              <a:t>с результатами </a:t>
            </a:r>
          </a:p>
          <a:p>
            <a:pPr algn="just"/>
            <a:r>
              <a:rPr lang="ru-RU" sz="1400" b="1" dirty="0" smtClean="0"/>
              <a:t>реализации </a:t>
            </a:r>
          </a:p>
          <a:p>
            <a:pPr algn="just"/>
            <a:r>
              <a:rPr lang="ru-RU" sz="1400" b="1" dirty="0" smtClean="0"/>
              <a:t>муниципальных </a:t>
            </a:r>
          </a:p>
          <a:p>
            <a:r>
              <a:rPr lang="ru-RU" sz="1400" b="1" dirty="0" smtClean="0"/>
              <a:t>программ </a:t>
            </a:r>
            <a:endParaRPr lang="ru-RU" sz="1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940152" y="4437112"/>
            <a:ext cx="187220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 smtClean="0"/>
          </a:p>
          <a:p>
            <a:r>
              <a:rPr lang="ru-RU" sz="1400" b="1" dirty="0" smtClean="0"/>
              <a:t>Повышение качества </a:t>
            </a:r>
          </a:p>
          <a:p>
            <a:r>
              <a:rPr lang="ru-RU" sz="1400" b="1" dirty="0" smtClean="0"/>
              <a:t>бюджетного </a:t>
            </a:r>
          </a:p>
          <a:p>
            <a:r>
              <a:rPr lang="ru-RU" sz="1400" b="1" dirty="0" smtClean="0"/>
              <a:t>планирования и </a:t>
            </a:r>
          </a:p>
          <a:p>
            <a:r>
              <a:rPr lang="ru-RU" sz="1400" b="1" dirty="0" smtClean="0"/>
              <a:t>исполнения бюджета </a:t>
            </a:r>
            <a:endParaRPr lang="ru-RU" sz="1400" b="1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876256" y="4221088"/>
            <a:ext cx="45719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6804248" y="2348880"/>
            <a:ext cx="45719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5219</TotalTime>
  <Words>2921</Words>
  <Application>Microsoft Office PowerPoint</Application>
  <PresentationFormat>Экран (4:3)</PresentationFormat>
  <Paragraphs>521</Paragraphs>
  <Slides>28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Batang</vt:lpstr>
      <vt:lpstr>Arial</vt:lpstr>
      <vt:lpstr>Calibri</vt:lpstr>
      <vt:lpstr>Times New Roman</vt:lpstr>
      <vt:lpstr>Office Theme</vt:lpstr>
      <vt:lpstr>Презентация PowerPoint</vt:lpstr>
      <vt:lpstr>     «Бюджет для граждан» познакомит вас с положениями проекта основного финансового документа Стрелицкого городского поселения Семилукского муниципального района Воронежской области – решением Совета народных депутатов Стрелицкого городского поселения Семилукского муниципального района Воронежской области « О бюджете Стрелицкого городского поселения на 2024 год и на плановый период 2025 и 2026 годов».             Представленная информация предназначена для широкого круга пользователей и будет интересна и полезна гражданам, в том числе молодым семьям и другим категориям населения.      Граждане – и как налогоплательщики, и как потребители общественных благ-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      Мы постарались в доступной и понятной для граждан форме показать основные параметры бюджета  Стрелицкого городского поселения.</vt:lpstr>
      <vt:lpstr>Обязательное опубликование в средствах массовой  информации утвержденных бюджетов и отчетов об их исполнении;  Доступность иных сведений о бюджетах;  Обязательная открытость для общества и средств массовой информации проектов бюджетов, обеспечение доступа к информации на едином портале бюджетной системы Российской Федерации в сети «Интернет»;  Преемственность бюджетной классификации Российской Федерации, а также обеспечение сопоставимости показателей бюджета отчетного, текущего и очередного финансового года.                                                                                                Бюджетный кодекс                                                                                               Российской Федерации                                                                                               статья 36</vt:lpstr>
      <vt:lpstr>                  </vt:lpstr>
      <vt:lpstr>На чем основано составление проекта бюджета Стрелицкого городского поселения Составление проекта районного бюджета основывается на:</vt:lpstr>
      <vt:lpstr>Презентация PowerPoint</vt:lpstr>
      <vt:lpstr>Бюджетный процесс-  ежегодное формирование и исполнение бюджета</vt:lpstr>
      <vt:lpstr>                Бюджетная политика   Основные направления бюджетной и налоговой политики Стрелицкого городского поселения на 2024 год и на плановый период 2025 и 2026 годов:</vt:lpstr>
      <vt:lpstr>Что такое программный бюджет </vt:lpstr>
      <vt:lpstr>Основные характеристики бюджетов ДОХОДЫ-РАСХОДЫ=ДЕФИЦИТ (ПРОФИЦИТ)</vt:lpstr>
      <vt:lpstr>Дефицит и профицит</vt:lpstr>
      <vt:lpstr>Доходы бюджета Доходы бюджета – это безвозмездные и безвозвратные поступления денежных средств в бюджет</vt:lpstr>
      <vt:lpstr>Основные параметры бюджета Стрелицкого городского поселения Семилукского муниципального района, тыс.руб.</vt:lpstr>
      <vt:lpstr>                    Федеральные, региональные и местные налоги Налог-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vt:lpstr>
      <vt:lpstr>Нормативы зачисления налогов по уровням бюджета на территории Семилукского муниципального района</vt:lpstr>
      <vt:lpstr>Налог на доходы физических лиц (ставки)</vt:lpstr>
      <vt:lpstr>Налог на доходы физических лиц</vt:lpstr>
      <vt:lpstr>  Структура налоговых и неналоговых доходов бюджета Стрелицкого городского поселения в собственных доходах бюджета в 2024 г. </vt:lpstr>
      <vt:lpstr>Структура доходов Стрелицкого городского поселения на 2024 год</vt:lpstr>
      <vt:lpstr>Местные налоги</vt:lpstr>
      <vt:lpstr>Межбюджетные трансферты – основной вид безвозмездных перечислений Межбюджетные трансферты – это денежные средства, перечисляемые из одного бюджета бюджетной системы Российской Федерации другому. </vt:lpstr>
      <vt:lpstr>Расходы бюджета</vt:lpstr>
      <vt:lpstr>Расходы бюджетов по основным функциям государства</vt:lpstr>
      <vt:lpstr>Ведомственная структура расходов бюджета и бюджетная классификация</vt:lpstr>
      <vt:lpstr>Открытые Государственные информационные ресурсы</vt:lpstr>
      <vt:lpstr>Открытые Государственные информационные ресурсы</vt:lpstr>
      <vt:lpstr>Открытые Государственные информационные ресурсы</vt:lpstr>
      <vt:lpstr>Контактная информация для граждан</vt:lpstr>
    </vt:vector>
  </TitlesOfParts>
  <Company>DreamLair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проекту закона Репьевского муниципального  района Воронежской области на 2014 год</dc:title>
  <dc:creator>dohod1</dc:creator>
  <cp:lastModifiedBy>User</cp:lastModifiedBy>
  <cp:revision>571</cp:revision>
  <cp:lastPrinted>2022-02-17T12:05:15Z</cp:lastPrinted>
  <dcterms:created xsi:type="dcterms:W3CDTF">2013-11-16T07:02:41Z</dcterms:created>
  <dcterms:modified xsi:type="dcterms:W3CDTF">2024-01-24T08:29:25Z</dcterms:modified>
</cp:coreProperties>
</file>